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61" r:id="rId5"/>
    <p:sldId id="287" r:id="rId6"/>
    <p:sldId id="288" r:id="rId7"/>
    <p:sldId id="276" r:id="rId8"/>
    <p:sldId id="284" r:id="rId9"/>
    <p:sldId id="283" r:id="rId10"/>
    <p:sldId id="289" r:id="rId11"/>
    <p:sldId id="257" r:id="rId12"/>
    <p:sldId id="291" r:id="rId13"/>
    <p:sldId id="292" r:id="rId14"/>
    <p:sldId id="293" r:id="rId15"/>
    <p:sldId id="294" r:id="rId16"/>
    <p:sldId id="305" r:id="rId17"/>
    <p:sldId id="295" r:id="rId18"/>
    <p:sldId id="296" r:id="rId19"/>
    <p:sldId id="297" r:id="rId20"/>
    <p:sldId id="298" r:id="rId21"/>
    <p:sldId id="299" r:id="rId22"/>
    <p:sldId id="300" r:id="rId23"/>
    <p:sldId id="301" r:id="rId24"/>
    <p:sldId id="303" r:id="rId25"/>
    <p:sldId id="282" r:id="rId26"/>
    <p:sldId id="308" r:id="rId27"/>
    <p:sldId id="304" r:id="rId28"/>
    <p:sldId id="309" r:id="rId29"/>
    <p:sldId id="312" r:id="rId30"/>
    <p:sldId id="311" r:id="rId31"/>
    <p:sldId id="306" r:id="rId32"/>
    <p:sldId id="307" r:id="rId33"/>
    <p:sldId id="277"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7F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97" d="100"/>
          <a:sy n="97" d="100"/>
        </p:scale>
        <p:origin x="67" y="1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B75B-4D7B-419F-ABE6-05F2E96C5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9EA653-9DFD-4C83-9919-CFC2ABA797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5E5FD1-6CE2-44B7-9677-C0FFDC0BB44E}"/>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5" name="Footer Placeholder 4">
            <a:extLst>
              <a:ext uri="{FF2B5EF4-FFF2-40B4-BE49-F238E27FC236}">
                <a16:creationId xmlns:a16="http://schemas.microsoft.com/office/drawing/2014/main" id="{1DA63CEA-FBA0-4704-A1B6-9B1EFB867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EFBBE-F840-482C-8D81-0A908AD87C74}"/>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366336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2A9D-2050-4AB9-94E0-00402D85E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AEAF3F-81FC-465A-8566-11FF2AF07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0136-47C1-4C14-BF91-C23DEAB2980E}"/>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5" name="Footer Placeholder 4">
            <a:extLst>
              <a:ext uri="{FF2B5EF4-FFF2-40B4-BE49-F238E27FC236}">
                <a16:creationId xmlns:a16="http://schemas.microsoft.com/office/drawing/2014/main" id="{ADC204B7-0988-4874-A4F4-9E76B64D9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5E720-FA54-4A76-B1AC-4F0D7F89A463}"/>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210599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3A66C6-DE3A-4EC5-B01F-46D6369E50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79929A-25C4-47CB-BAE1-12108AA5C9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EF516-5283-4757-8B0A-EEBFDEFC33E1}"/>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5" name="Footer Placeholder 4">
            <a:extLst>
              <a:ext uri="{FF2B5EF4-FFF2-40B4-BE49-F238E27FC236}">
                <a16:creationId xmlns:a16="http://schemas.microsoft.com/office/drawing/2014/main" id="{C0A3A031-2368-44BE-B6A2-C5CC370C0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7CA09-1B8B-4D18-ADAA-47DB09945A04}"/>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68309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0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E365-FF3B-4FC7-9A8C-8207E2C95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79891-2BD5-4248-A934-362FE2A747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41B6E-49BE-43EC-88C1-3F9F52F66495}"/>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5" name="Footer Placeholder 4">
            <a:extLst>
              <a:ext uri="{FF2B5EF4-FFF2-40B4-BE49-F238E27FC236}">
                <a16:creationId xmlns:a16="http://schemas.microsoft.com/office/drawing/2014/main" id="{4A734ECC-0F70-410C-A5C4-55BFDBFC1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027C2-C7CF-481E-891D-42F445D36741}"/>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275524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15B6-14FB-4AA6-9B7D-A19EA344DF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7F213-6EC0-43F1-9DC9-69CE8B8C2A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8B09ED-570E-47D9-9F5E-5499E6DC52AB}"/>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5" name="Footer Placeholder 4">
            <a:extLst>
              <a:ext uri="{FF2B5EF4-FFF2-40B4-BE49-F238E27FC236}">
                <a16:creationId xmlns:a16="http://schemas.microsoft.com/office/drawing/2014/main" id="{7951F967-AA1A-42D8-9DD3-920D051D5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BB250-C3BF-4CE1-87C6-340A0BF9D714}"/>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3013293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06F2-6186-4EFF-B598-35FF439593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A6981-262D-49A0-8814-8852BE1F05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AB8B7E-72C4-4937-8724-B6FC9D7EA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B07C1-8E60-4248-99B7-F794EE87AFEA}"/>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6" name="Footer Placeholder 5">
            <a:extLst>
              <a:ext uri="{FF2B5EF4-FFF2-40B4-BE49-F238E27FC236}">
                <a16:creationId xmlns:a16="http://schemas.microsoft.com/office/drawing/2014/main" id="{92D12F19-92A6-4FE3-B1AB-D27B8A4687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B9D5B3-04AD-4FA7-95C7-8A5B8AA4E476}"/>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4266672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EE2F-F0B9-4F56-A15D-AC9DCD9CF7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D9F1B-75B7-49C4-A495-48456AB1F3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1E732-BDE5-4812-9D16-F92617063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C542D-19BF-476A-814D-C62905766F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ABEC8-D901-41A7-8559-E49311413B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7D752F-AB3A-4864-9998-4813F55A63E6}"/>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8" name="Footer Placeholder 7">
            <a:extLst>
              <a:ext uri="{FF2B5EF4-FFF2-40B4-BE49-F238E27FC236}">
                <a16:creationId xmlns:a16="http://schemas.microsoft.com/office/drawing/2014/main" id="{D15E3F8B-F023-42FA-82FE-3F928979D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E4B18A-6731-431B-A18B-B6D98272E07A}"/>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1482448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2463-0EC2-401E-B37F-C15F9D633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668A03-FF6E-4CE3-8ED0-39EF139EEA3A}"/>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4" name="Footer Placeholder 3">
            <a:extLst>
              <a:ext uri="{FF2B5EF4-FFF2-40B4-BE49-F238E27FC236}">
                <a16:creationId xmlns:a16="http://schemas.microsoft.com/office/drawing/2014/main" id="{91F986D9-499D-40DC-8529-B976A7A0DC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DF0CD-F44A-469E-84D6-285691FB847D}"/>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233080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D605BD-0BB4-4F9B-9991-D2CADDC5BB22}"/>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3" name="Footer Placeholder 2">
            <a:extLst>
              <a:ext uri="{FF2B5EF4-FFF2-40B4-BE49-F238E27FC236}">
                <a16:creationId xmlns:a16="http://schemas.microsoft.com/office/drawing/2014/main" id="{D7D0B455-1460-49FB-B7E0-A6302A593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77C983-DFAF-4777-9104-77D73A83BD25}"/>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146533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6B44-FD9D-40C7-BCAD-EFC586DAC8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CBF8AC-28A9-47FC-85AB-CEB58F73F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5790B-9730-4F5D-9DCA-DD13E0DA8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063B1-72F9-4042-9571-F9777D493992}"/>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6" name="Footer Placeholder 5">
            <a:extLst>
              <a:ext uri="{FF2B5EF4-FFF2-40B4-BE49-F238E27FC236}">
                <a16:creationId xmlns:a16="http://schemas.microsoft.com/office/drawing/2014/main" id="{DF7FF0B8-E39D-49BB-92D3-C0400FB12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70C7F2-8FD4-4E76-B5C0-2B88CA8916D0}"/>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3451660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03E7-AF57-4DA4-BE4F-41F38669D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9AFA8D-6ED0-4A3A-9055-11A557A83C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F55CF-32F8-48BA-92D6-95B272844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EF9FA-3595-4064-AEA1-30385DC81801}"/>
              </a:ext>
            </a:extLst>
          </p:cNvPr>
          <p:cNvSpPr>
            <a:spLocks noGrp="1"/>
          </p:cNvSpPr>
          <p:nvPr>
            <p:ph type="dt" sz="half" idx="10"/>
          </p:nvPr>
        </p:nvSpPr>
        <p:spPr/>
        <p:txBody>
          <a:bodyPr/>
          <a:lstStyle/>
          <a:p>
            <a:fld id="{C3F55B20-A1B2-495D-A058-BE677D2B3939}" type="datetimeFigureOut">
              <a:rPr lang="en-US" smtClean="0"/>
              <a:t>1/4/2022</a:t>
            </a:fld>
            <a:endParaRPr lang="en-US"/>
          </a:p>
        </p:txBody>
      </p:sp>
      <p:sp>
        <p:nvSpPr>
          <p:cNvPr id="6" name="Footer Placeholder 5">
            <a:extLst>
              <a:ext uri="{FF2B5EF4-FFF2-40B4-BE49-F238E27FC236}">
                <a16:creationId xmlns:a16="http://schemas.microsoft.com/office/drawing/2014/main" id="{1647EEEE-8E2E-46F6-9E67-03CD0052E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B04E7-2AC7-41C1-BCB3-4DD1BDF2A928}"/>
              </a:ext>
            </a:extLst>
          </p:cNvPr>
          <p:cNvSpPr>
            <a:spLocks noGrp="1"/>
          </p:cNvSpPr>
          <p:nvPr>
            <p:ph type="sldNum" sz="quarter" idx="12"/>
          </p:nvPr>
        </p:nvSpPr>
        <p:spPr/>
        <p:txBody>
          <a:bodyPr/>
          <a:lstStyle/>
          <a:p>
            <a:fld id="{39CBDA25-AFD9-44E6-A89C-5895236D169C}" type="slidenum">
              <a:rPr lang="en-US" smtClean="0"/>
              <a:t>‹#›</a:t>
            </a:fld>
            <a:endParaRPr lang="en-US"/>
          </a:p>
        </p:txBody>
      </p:sp>
    </p:spTree>
    <p:extLst>
      <p:ext uri="{BB962C8B-B14F-4D97-AF65-F5344CB8AC3E}">
        <p14:creationId xmlns:p14="http://schemas.microsoft.com/office/powerpoint/2010/main" val="20279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CDF1F0-D98D-4BD7-80ED-2AA002DC1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07BA60-B428-4149-90B5-B1653BC2B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56AE4-F721-4411-B29A-450141A209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55B20-A1B2-495D-A058-BE677D2B3939}" type="datetimeFigureOut">
              <a:rPr lang="en-US" smtClean="0"/>
              <a:t>1/4/2022</a:t>
            </a:fld>
            <a:endParaRPr lang="en-US"/>
          </a:p>
        </p:txBody>
      </p:sp>
      <p:sp>
        <p:nvSpPr>
          <p:cNvPr id="5" name="Footer Placeholder 4">
            <a:extLst>
              <a:ext uri="{FF2B5EF4-FFF2-40B4-BE49-F238E27FC236}">
                <a16:creationId xmlns:a16="http://schemas.microsoft.com/office/drawing/2014/main" id="{43CD00F2-7CD3-4929-AF74-B532DE54E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7AF824-FA4C-4CB2-8A11-60D9E5039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BDA25-AFD9-44E6-A89C-5895236D169C}" type="slidenum">
              <a:rPr lang="en-US" smtClean="0"/>
              <a:t>‹#›</a:t>
            </a:fld>
            <a:endParaRPr lang="en-US"/>
          </a:p>
        </p:txBody>
      </p:sp>
    </p:spTree>
    <p:extLst>
      <p:ext uri="{BB962C8B-B14F-4D97-AF65-F5344CB8AC3E}">
        <p14:creationId xmlns:p14="http://schemas.microsoft.com/office/powerpoint/2010/main" val="138358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eastmagazine.com/the-feed/mid-missouri_news/article_82ad3cde-d3dd-11e8-b549-939c17ea029f.html"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lOXt5E61eQw"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www.af.mil/News/Article-Display/Article/1447197/af-and-civic-leaders-work-to-build-stronger-bases/" TargetMode="External"/><Relationship Id="rId3" Type="http://schemas.openxmlformats.org/officeDocument/2006/relationships/hyperlink" Target="http://www.knobnoster.k12.mo.us/t_e_a_c_h_i_n_g_a_n_d_l_e_a_r_n_i_n_g/programs/n_m_s_i_college_readiness_program" TargetMode="External"/><Relationship Id="rId7" Type="http://schemas.openxmlformats.org/officeDocument/2006/relationships/hyperlink" Target="http://www.af.mil/News/Air-Force-TV/videoid/589179/dvpTag/Wilson/dvpcc/false/" TargetMode="External"/><Relationship Id="rId2" Type="http://schemas.openxmlformats.org/officeDocument/2006/relationships/hyperlink" Target="https://www.youtube.com/watch?v=lOXt5E61eQw&amp;feature=youtu.be" TargetMode="External"/><Relationship Id="rId1" Type="http://schemas.openxmlformats.org/officeDocument/2006/relationships/slideLayout" Target="../slideLayouts/slideLayout2.xml"/><Relationship Id="rId6" Type="http://schemas.openxmlformats.org/officeDocument/2006/relationships/hyperlink" Target="https://www.defense.gov/News/News-Releases/News-Release-View/Article/1449706/service-secretaries-say-quality-of-schools-reciprocity-of-licenses-should-be-co/" TargetMode="External"/><Relationship Id="rId11" Type="http://schemas.openxmlformats.org/officeDocument/2006/relationships/hyperlink" Target="https://districtadministration.com/federal-impact-aid-strengthens-education-for-military-students/?highlight=impact%20aid" TargetMode="External"/><Relationship Id="rId5" Type="http://schemas.openxmlformats.org/officeDocument/2006/relationships/hyperlink" Target="https://www.forbes.com/sites/jimcowen/2019/01/30/how-two-public-school-districts-are-improving-k-12-education-for-military-children/#2355faf61d0f" TargetMode="External"/><Relationship Id="rId10" Type="http://schemas.openxmlformats.org/officeDocument/2006/relationships/hyperlink" Target="http://blogs.edweek.org/edweek/campaign-k-12/2018/05/choice_trump_devos_impact_aid.html" TargetMode="External"/><Relationship Id="rId4" Type="http://schemas.openxmlformats.org/officeDocument/2006/relationships/hyperlink" Target="https://www.youtube.com/watch?v=UjrdtLBI1KI" TargetMode="External"/><Relationship Id="rId9" Type="http://schemas.openxmlformats.org/officeDocument/2006/relationships/hyperlink" Target="https://mobile.edweek.org/c.jsp?cid=25919971&amp;bcid=25919971&amp;rssid=25919961&amp;item=http://api.edweek.org/v1/ew/?uuid%3D423A6DF0-1805-11E8-AC61-9D98B3743667"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F2F0-A3F7-422D-BC95-0A5B40CA17A8}"/>
              </a:ext>
            </a:extLst>
          </p:cNvPr>
          <p:cNvSpPr>
            <a:spLocks noGrp="1"/>
          </p:cNvSpPr>
          <p:nvPr>
            <p:ph type="ctrTitle"/>
          </p:nvPr>
        </p:nvSpPr>
        <p:spPr>
          <a:xfrm>
            <a:off x="353180" y="691848"/>
            <a:ext cx="11621105" cy="2564114"/>
          </a:xfrm>
        </p:spPr>
        <p:txBody>
          <a:bodyPr>
            <a:noAutofit/>
          </a:bodyPr>
          <a:lstStyle/>
          <a:p>
            <a:r>
              <a:rPr lang="en-US" sz="8000" b="1" dirty="0">
                <a:solidFill>
                  <a:srgbClr val="DB7F31"/>
                </a:solidFill>
                <a:latin typeface="Arial" panose="020B0604020202020204" pitchFamily="34" charset="0"/>
                <a:cs typeface="Arial" panose="020B0604020202020204" pitchFamily="34" charset="0"/>
              </a:rPr>
              <a:t>Building the Future</a:t>
            </a:r>
            <a:br>
              <a:rPr lang="en-US" sz="8000" b="1" dirty="0">
                <a:latin typeface="Arial" panose="020B0604020202020204" pitchFamily="34" charset="0"/>
                <a:cs typeface="Arial" panose="020B0604020202020204" pitchFamily="34" charset="0"/>
              </a:rPr>
            </a:br>
            <a:r>
              <a:rPr lang="en-US" sz="8000" b="1" dirty="0">
                <a:latin typeface="Arial" panose="020B0604020202020204" pitchFamily="34" charset="0"/>
                <a:cs typeface="Arial" panose="020B0604020202020204" pitchFamily="34" charset="0"/>
              </a:rPr>
              <a:t>Community Forum</a:t>
            </a:r>
            <a:br>
              <a:rPr lang="en-US" sz="80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December 14, 2021</a:t>
            </a:r>
          </a:p>
        </p:txBody>
      </p:sp>
      <p:pic>
        <p:nvPicPr>
          <p:cNvPr id="7" name="Picture 6" descr="Background pattern&#10;&#10;Description automatically generated">
            <a:extLst>
              <a:ext uri="{FF2B5EF4-FFF2-40B4-BE49-F238E27FC236}">
                <a16:creationId xmlns:a16="http://schemas.microsoft.com/office/drawing/2014/main" id="{4AF2D3FB-F301-481A-BBFE-6FE48C54A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0782"/>
            <a:ext cx="12181088" cy="3137182"/>
          </a:xfrm>
          <a:prstGeom prst="rect">
            <a:avLst/>
          </a:prstGeom>
        </p:spPr>
      </p:pic>
    </p:spTree>
    <p:extLst>
      <p:ext uri="{BB962C8B-B14F-4D97-AF65-F5344CB8AC3E}">
        <p14:creationId xmlns:p14="http://schemas.microsoft.com/office/powerpoint/2010/main" val="228952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6BAA49-42D0-43CD-800A-DCB1B273C47F}"/>
              </a:ext>
            </a:extLst>
          </p:cNvPr>
          <p:cNvSpPr txBox="1">
            <a:spLocks/>
          </p:cNvSpPr>
          <p:nvPr/>
        </p:nvSpPr>
        <p:spPr>
          <a:xfrm>
            <a:off x="0" y="1"/>
            <a:ext cx="12192000" cy="660628"/>
          </a:xfrm>
          <a:prstGeom prst="rect">
            <a:avLst/>
          </a:prstGeom>
          <a:solidFill>
            <a:schemeClr val="accent2"/>
          </a:solidFill>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a:t>3.  The Role of KNPS in Driving Community / Economic Development</a:t>
            </a:r>
            <a:endParaRPr lang="en-US" b="1" dirty="0"/>
          </a:p>
        </p:txBody>
      </p:sp>
      <p:pic>
        <p:nvPicPr>
          <p:cNvPr id="1026" name="Picture 2" descr="What is economic development? Definition and examples - Market Business News">
            <a:extLst>
              <a:ext uri="{FF2B5EF4-FFF2-40B4-BE49-F238E27FC236}">
                <a16:creationId xmlns:a16="http://schemas.microsoft.com/office/drawing/2014/main" id="{6E348D9A-DA98-4BA7-8539-56AB9026A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04" y="822704"/>
            <a:ext cx="5150001" cy="5667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C34D48-967B-435A-B087-18D64A375DB0}"/>
              </a:ext>
            </a:extLst>
          </p:cNvPr>
          <p:cNvSpPr txBox="1"/>
          <p:nvPr/>
        </p:nvSpPr>
        <p:spPr>
          <a:xfrm>
            <a:off x="6323390" y="933753"/>
            <a:ext cx="5587999" cy="5293757"/>
          </a:xfrm>
          <a:prstGeom prst="rect">
            <a:avLst/>
          </a:prstGeom>
          <a:noFill/>
        </p:spPr>
        <p:txBody>
          <a:bodyPr wrap="square" rtlCol="0">
            <a:spAutoFit/>
          </a:bodyPr>
          <a:lstStyle/>
          <a:p>
            <a:pPr marL="342900" indent="-342900">
              <a:buAutoNum type="arabicPeriod"/>
            </a:pPr>
            <a:r>
              <a:rPr lang="en-US" sz="3200" dirty="0">
                <a:latin typeface="Times New Roman" panose="02020603050405020304" pitchFamily="18" charset="0"/>
                <a:cs typeface="Times New Roman" panose="02020603050405020304" pitchFamily="18" charset="0"/>
              </a:rPr>
              <a:t>KNPS is largest employer in the community other than WAFB.</a:t>
            </a:r>
          </a:p>
          <a:p>
            <a:pPr marL="342900" indent="-342900">
              <a:buAutoNum type="arabicPeriod"/>
            </a:pPr>
            <a:r>
              <a:rPr lang="en-US" sz="3200" dirty="0">
                <a:latin typeface="Times New Roman" panose="02020603050405020304" pitchFamily="18" charset="0"/>
                <a:cs typeface="Times New Roman" panose="02020603050405020304" pitchFamily="18" charset="0"/>
              </a:rPr>
              <a:t>Residential development</a:t>
            </a:r>
          </a:p>
          <a:p>
            <a:pPr marL="342900" indent="-342900">
              <a:buAutoNum type="arabicPeriod"/>
            </a:pPr>
            <a:r>
              <a:rPr lang="en-US" sz="3200" dirty="0">
                <a:latin typeface="Times New Roman" panose="02020603050405020304" pitchFamily="18" charset="0"/>
                <a:cs typeface="Times New Roman" panose="02020603050405020304" pitchFamily="18" charset="0"/>
              </a:rPr>
              <a:t>Business development</a:t>
            </a:r>
          </a:p>
          <a:p>
            <a:pPr marL="342900" indent="-342900">
              <a:buAutoNum type="arabicPeriod"/>
            </a:pPr>
            <a:r>
              <a:rPr lang="en-US" sz="3200" dirty="0">
                <a:latin typeface="Times New Roman" panose="02020603050405020304" pitchFamily="18" charset="0"/>
                <a:cs typeface="Times New Roman" panose="02020603050405020304" pitchFamily="18" charset="0"/>
              </a:rPr>
              <a:t>Increase in assessed valuation over time due to growth</a:t>
            </a:r>
          </a:p>
          <a:p>
            <a:pPr marL="342900" indent="-342900">
              <a:buAutoNum type="arabicPeriod"/>
            </a:pPr>
            <a:r>
              <a:rPr lang="en-US" sz="3200" dirty="0">
                <a:latin typeface="Times New Roman" panose="02020603050405020304" pitchFamily="18" charset="0"/>
                <a:cs typeface="Times New Roman" panose="02020603050405020304" pitchFamily="18" charset="0"/>
              </a:rPr>
              <a:t>Increase in property values</a:t>
            </a:r>
          </a:p>
          <a:p>
            <a:pPr marL="342900" indent="-342900">
              <a:buAutoNum type="arabicPeriod"/>
            </a:pPr>
            <a:r>
              <a:rPr lang="en-US" sz="3200" dirty="0">
                <a:latin typeface="Times New Roman" panose="02020603050405020304" pitchFamily="18" charset="0"/>
                <a:cs typeface="Times New Roman" panose="02020603050405020304" pitchFamily="18" charset="0"/>
              </a:rPr>
              <a:t>Increase in community amenities</a:t>
            </a:r>
          </a:p>
          <a:p>
            <a:pPr marL="342900" indent="-342900">
              <a:buAutoNum type="arabicPeriod"/>
            </a:pPr>
            <a:endParaRPr lang="en-US" dirty="0"/>
          </a:p>
        </p:txBody>
      </p:sp>
    </p:spTree>
    <p:extLst>
      <p:ext uri="{BB962C8B-B14F-4D97-AF65-F5344CB8AC3E}">
        <p14:creationId xmlns:p14="http://schemas.microsoft.com/office/powerpoint/2010/main" val="54897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 name="Picture 2" descr="KNPS Logo">
            <a:extLst>
              <a:ext uri="{FF2B5EF4-FFF2-40B4-BE49-F238E27FC236}">
                <a16:creationId xmlns:a16="http://schemas.microsoft.com/office/drawing/2014/main" id="{504BC86A-3641-461D-861B-ABDC20AEBD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26" r="-1" b="13947"/>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a:hlinkClick r:id="rId3"/>
            <a:extLst>
              <a:ext uri="{FF2B5EF4-FFF2-40B4-BE49-F238E27FC236}">
                <a16:creationId xmlns:a16="http://schemas.microsoft.com/office/drawing/2014/main" id="{0B567E5A-1FF4-48F4-977F-6D5C5A855D5C}"/>
              </a:ext>
            </a:extLst>
          </p:cNvPr>
          <p:cNvPicPr>
            <a:picLocks noChangeAspect="1"/>
          </p:cNvPicPr>
          <p:nvPr/>
        </p:nvPicPr>
        <p:blipFill rotWithShape="1">
          <a:blip r:embed="rId4"/>
          <a:srcRect l="1337" t="-1929" r="-1337" b="-799"/>
          <a:stretch/>
        </p:blipFill>
        <p:spPr>
          <a:xfrm>
            <a:off x="6176435" y="10"/>
            <a:ext cx="6015565" cy="6487876"/>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2" name="Title 1">
            <a:extLst>
              <a:ext uri="{FF2B5EF4-FFF2-40B4-BE49-F238E27FC236}">
                <a16:creationId xmlns:a16="http://schemas.microsoft.com/office/drawing/2014/main" id="{B9269B69-BA9D-4B89-9C2A-FBF222C97FC1}"/>
              </a:ext>
            </a:extLst>
          </p:cNvPr>
          <p:cNvSpPr>
            <a:spLocks noGrp="1"/>
          </p:cNvSpPr>
          <p:nvPr>
            <p:ph type="title"/>
          </p:nvPr>
        </p:nvSpPr>
        <p:spPr>
          <a:xfrm>
            <a:off x="393796" y="4435187"/>
            <a:ext cx="5109005" cy="1777829"/>
          </a:xfrm>
        </p:spPr>
        <p:txBody>
          <a:bodyPr>
            <a:normAutofit fontScale="90000"/>
          </a:bodyPr>
          <a:lstStyle/>
          <a:p>
            <a:pPr algn="r"/>
            <a:r>
              <a:rPr lang="en-US" sz="4000" dirty="0"/>
              <a:t>Missouri Main Street was brought to Knob Noster in 2016 through support of KNPS and Knob Noster BOE Members.</a:t>
            </a:r>
          </a:p>
        </p:txBody>
      </p:sp>
    </p:spTree>
    <p:extLst>
      <p:ext uri="{BB962C8B-B14F-4D97-AF65-F5344CB8AC3E}">
        <p14:creationId xmlns:p14="http://schemas.microsoft.com/office/powerpoint/2010/main" val="2550444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86BAA49-42D0-43CD-800A-DCB1B273C47F}"/>
              </a:ext>
            </a:extLst>
          </p:cNvPr>
          <p:cNvSpPr txBox="1">
            <a:spLocks/>
          </p:cNvSpPr>
          <p:nvPr/>
        </p:nvSpPr>
        <p:spPr>
          <a:xfrm>
            <a:off x="742950" y="812799"/>
            <a:ext cx="3476625" cy="4892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kern="1200" dirty="0">
                <a:solidFill>
                  <a:srgbClr val="FFFFFF"/>
                </a:solidFill>
                <a:latin typeface="+mj-lt"/>
                <a:ea typeface="+mj-ea"/>
                <a:cs typeface="+mj-cs"/>
              </a:rPr>
              <a:t>3.  Example of Economic Growth Following School Construction Project</a:t>
            </a:r>
          </a:p>
        </p:txBody>
      </p:sp>
      <p:pic>
        <p:nvPicPr>
          <p:cNvPr id="6" name="Picture 5">
            <a:extLst>
              <a:ext uri="{FF2B5EF4-FFF2-40B4-BE49-F238E27FC236}">
                <a16:creationId xmlns:a16="http://schemas.microsoft.com/office/drawing/2014/main" id="{A1D47D4C-8AF9-47AA-86C9-493AADE0FA43}"/>
              </a:ext>
            </a:extLst>
          </p:cNvPr>
          <p:cNvPicPr>
            <a:picLocks noChangeAspect="1"/>
          </p:cNvPicPr>
          <p:nvPr/>
        </p:nvPicPr>
        <p:blipFill>
          <a:blip r:embed="rId2"/>
          <a:stretch>
            <a:fillRect/>
          </a:stretch>
        </p:blipFill>
        <p:spPr>
          <a:xfrm>
            <a:off x="6092978" y="492573"/>
            <a:ext cx="4675232" cy="5880796"/>
          </a:xfrm>
          <a:prstGeom prst="rect">
            <a:avLst/>
          </a:prstGeom>
        </p:spPr>
      </p:pic>
      <p:sp>
        <p:nvSpPr>
          <p:cNvPr id="2" name="Rectangle 1">
            <a:extLst>
              <a:ext uri="{FF2B5EF4-FFF2-40B4-BE49-F238E27FC236}">
                <a16:creationId xmlns:a16="http://schemas.microsoft.com/office/drawing/2014/main" id="{DB7F7F2F-887C-40A1-8EE4-51DBF12EEA14}"/>
              </a:ext>
            </a:extLst>
          </p:cNvPr>
          <p:cNvSpPr/>
          <p:nvPr/>
        </p:nvSpPr>
        <p:spPr>
          <a:xfrm>
            <a:off x="6203731" y="2404241"/>
            <a:ext cx="4411050" cy="70944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A83517-F58F-4EB1-B892-AE7ED9AC6A88}"/>
              </a:ext>
            </a:extLst>
          </p:cNvPr>
          <p:cNvSpPr/>
          <p:nvPr/>
        </p:nvSpPr>
        <p:spPr>
          <a:xfrm>
            <a:off x="6225069" y="5935717"/>
            <a:ext cx="4411050" cy="30784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74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ddle School Additions - Knob Noster MO - Living New Deal">
            <a:extLst>
              <a:ext uri="{FF2B5EF4-FFF2-40B4-BE49-F238E27FC236}">
                <a16:creationId xmlns:a16="http://schemas.microsoft.com/office/drawing/2014/main" id="{25AA157D-83E4-4CC9-93CB-F5A2ADD7A049}"/>
              </a:ext>
            </a:extLst>
          </p:cNvPr>
          <p:cNvPicPr>
            <a:picLocks noChangeAspect="1" noChangeArrowheads="1"/>
          </p:cNvPicPr>
          <p:nvPr/>
        </p:nvPicPr>
        <p:blipFill>
          <a:blip r:embed="rId2">
            <a:alphaModFix amt="29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1"/>
            <a:ext cx="12192001" cy="78619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86BAA49-42D0-43CD-800A-DCB1B273C47F}"/>
              </a:ext>
            </a:extLst>
          </p:cNvPr>
          <p:cNvSpPr txBox="1">
            <a:spLocks/>
          </p:cNvSpPr>
          <p:nvPr/>
        </p:nvSpPr>
        <p:spPr>
          <a:xfrm>
            <a:off x="0" y="1"/>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dirty="0"/>
              <a:t>4.  Why the Need for a New Knob Noster High School</a:t>
            </a:r>
          </a:p>
        </p:txBody>
      </p:sp>
      <p:sp>
        <p:nvSpPr>
          <p:cNvPr id="8" name="TextBox 7">
            <a:extLst>
              <a:ext uri="{FF2B5EF4-FFF2-40B4-BE49-F238E27FC236}">
                <a16:creationId xmlns:a16="http://schemas.microsoft.com/office/drawing/2014/main" id="{B0C34D48-967B-435A-B087-18D64A375DB0}"/>
              </a:ext>
            </a:extLst>
          </p:cNvPr>
          <p:cNvSpPr txBox="1"/>
          <p:nvPr/>
        </p:nvSpPr>
        <p:spPr>
          <a:xfrm>
            <a:off x="212878" y="740229"/>
            <a:ext cx="10155160" cy="6278642"/>
          </a:xfrm>
          <a:prstGeom prst="rect">
            <a:avLst/>
          </a:prstGeom>
          <a:noFill/>
        </p:spPr>
        <p:txBody>
          <a:bodyPr wrap="square" rtlCol="0">
            <a:spAutoFit/>
          </a:bodyPr>
          <a:lstStyle/>
          <a:p>
            <a:pPr marL="342900" indent="-342900">
              <a:buAutoNum type="arabicPeriod"/>
            </a:pPr>
            <a:r>
              <a:rPr lang="en-US" sz="3200" dirty="0">
                <a:latin typeface="Times New Roman" panose="02020603050405020304" pitchFamily="18" charset="0"/>
                <a:cs typeface="Times New Roman" panose="02020603050405020304" pitchFamily="18" charset="0"/>
              </a:rPr>
              <a:t>2013 Input from Community Stakeholders (PreK &amp; PAC</a:t>
            </a:r>
          </a:p>
          <a:p>
            <a:pPr marL="342900" indent="-342900">
              <a:buAutoNum type="arabicPeriod"/>
            </a:pPr>
            <a:r>
              <a:rPr lang="en-US" sz="3200" dirty="0">
                <a:latin typeface="Times New Roman" panose="02020603050405020304" pitchFamily="18" charset="0"/>
                <a:cs typeface="Times New Roman" panose="02020603050405020304" pitchFamily="18" charset="0"/>
              </a:rPr>
              <a:t>2016 Facility Assessment</a:t>
            </a:r>
          </a:p>
          <a:p>
            <a:pPr marL="342900" indent="-342900">
              <a:buAutoNum type="arabicPeriod"/>
            </a:pPr>
            <a:r>
              <a:rPr lang="en-US" sz="3200" dirty="0">
                <a:latin typeface="Times New Roman" panose="02020603050405020304" pitchFamily="18" charset="0"/>
                <a:cs typeface="Times New Roman" panose="02020603050405020304" pitchFamily="18" charset="0"/>
              </a:rPr>
              <a:t>Growth in Student Enrollment (15%) – Buildings are at or near Capacity</a:t>
            </a:r>
          </a:p>
          <a:p>
            <a:pPr marL="342900" indent="-342900">
              <a:buAutoNum type="arabicPeriod"/>
            </a:pPr>
            <a:r>
              <a:rPr lang="en-US" sz="3200" dirty="0">
                <a:latin typeface="Times New Roman" panose="02020603050405020304" pitchFamily="18" charset="0"/>
                <a:cs typeface="Times New Roman" panose="02020603050405020304" pitchFamily="18" charset="0"/>
              </a:rPr>
              <a:t>Expansion of Preschool Offerings (Funding available)</a:t>
            </a:r>
          </a:p>
          <a:p>
            <a:pPr marL="342900" indent="-342900">
              <a:buAutoNum type="arabicPeriod"/>
            </a:pPr>
            <a:r>
              <a:rPr lang="en-US" sz="3200" dirty="0">
                <a:latin typeface="Times New Roman" panose="02020603050405020304" pitchFamily="18" charset="0"/>
                <a:cs typeface="Times New Roman" panose="02020603050405020304" pitchFamily="18" charset="0"/>
              </a:rPr>
              <a:t>Support for Middle School Facility Needs (activities and athletic facilities) (space conflicts)</a:t>
            </a:r>
          </a:p>
          <a:p>
            <a:pPr marL="342900" indent="-342900">
              <a:buAutoNum type="arabicPeriod"/>
            </a:pPr>
            <a:r>
              <a:rPr lang="en-US" sz="3200" dirty="0">
                <a:latin typeface="Times New Roman" panose="02020603050405020304" pitchFamily="18" charset="0"/>
                <a:cs typeface="Times New Roman" panose="02020603050405020304" pitchFamily="18" charset="0"/>
              </a:rPr>
              <a:t>Support for High School Facility Needs (Career Education Space, Flexible Use Space, Gym Space, Athletic Field Replacement / Redundancy, Performing Arts Center</a:t>
            </a:r>
          </a:p>
          <a:p>
            <a:pPr marL="342900" indent="-342900">
              <a:buAutoNum type="arabicPeriod"/>
            </a:pPr>
            <a:r>
              <a:rPr lang="en-US" sz="3200" dirty="0">
                <a:latin typeface="Times New Roman" panose="02020603050405020304" pitchFamily="18" charset="0"/>
                <a:cs typeface="Times New Roman" panose="02020603050405020304" pitchFamily="18" charset="0"/>
              </a:rPr>
              <a:t>Youth Sports</a:t>
            </a:r>
          </a:p>
          <a:p>
            <a:pPr marL="342900" indent="-342900">
              <a:buAutoNum type="arabicPeriod"/>
            </a:pPr>
            <a:r>
              <a:rPr lang="en-US" sz="3200" dirty="0">
                <a:latin typeface="Times New Roman" panose="02020603050405020304" pitchFamily="18" charset="0"/>
                <a:cs typeface="Times New Roman" panose="02020603050405020304" pitchFamily="18" charset="0"/>
              </a:rPr>
              <a:t>Community Storm Shelter</a:t>
            </a:r>
          </a:p>
          <a:p>
            <a:pPr marL="342900" indent="-342900">
              <a:buAutoNum type="arabicPeriod"/>
            </a:pPr>
            <a:endParaRPr lang="en-US" dirty="0"/>
          </a:p>
        </p:txBody>
      </p:sp>
    </p:spTree>
    <p:extLst>
      <p:ext uri="{BB962C8B-B14F-4D97-AF65-F5344CB8AC3E}">
        <p14:creationId xmlns:p14="http://schemas.microsoft.com/office/powerpoint/2010/main" val="252401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8E2BB0-6C84-453A-98F7-B5E0212DD54F}"/>
              </a:ext>
            </a:extLst>
          </p:cNvPr>
          <p:cNvPicPr>
            <a:picLocks noChangeAspect="1"/>
          </p:cNvPicPr>
          <p:nvPr/>
        </p:nvPicPr>
        <p:blipFill rotWithShape="1">
          <a:blip r:embed="rId2">
            <a:alphaModFix amt="25000"/>
            <a:extLst>
              <a:ext uri="{BEBA8EAE-BF5A-486C-A8C5-ECC9F3942E4B}">
                <a14:imgProps xmlns:a14="http://schemas.microsoft.com/office/drawing/2010/main">
                  <a14:imgLayer r:embed="rId3">
                    <a14:imgEffect>
                      <a14:saturation sat="0"/>
                    </a14:imgEffect>
                  </a14:imgLayer>
                </a14:imgProps>
              </a:ext>
            </a:extLst>
          </a:blip>
          <a:srcRect t="49530"/>
          <a:stretch/>
        </p:blipFill>
        <p:spPr>
          <a:xfrm>
            <a:off x="0" y="660630"/>
            <a:ext cx="12192000" cy="6197370"/>
          </a:xfrm>
          <a:prstGeom prst="rect">
            <a:avLst/>
          </a:prstGeom>
        </p:spPr>
      </p:pic>
      <p:sp>
        <p:nvSpPr>
          <p:cNvPr id="5" name="Title 1">
            <a:extLst>
              <a:ext uri="{FF2B5EF4-FFF2-40B4-BE49-F238E27FC236}">
                <a16:creationId xmlns:a16="http://schemas.microsoft.com/office/drawing/2014/main" id="{386BAA49-42D0-43CD-800A-DCB1B273C47F}"/>
              </a:ext>
            </a:extLst>
          </p:cNvPr>
          <p:cNvSpPr txBox="1">
            <a:spLocks/>
          </p:cNvSpPr>
          <p:nvPr/>
        </p:nvSpPr>
        <p:spPr>
          <a:xfrm>
            <a:off x="0" y="1"/>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dirty="0"/>
              <a:t>4.  Components of the Proposed High School Innovation Campus</a:t>
            </a:r>
          </a:p>
        </p:txBody>
      </p:sp>
      <p:sp>
        <p:nvSpPr>
          <p:cNvPr id="8" name="TextBox 7">
            <a:extLst>
              <a:ext uri="{FF2B5EF4-FFF2-40B4-BE49-F238E27FC236}">
                <a16:creationId xmlns:a16="http://schemas.microsoft.com/office/drawing/2014/main" id="{B0C34D48-967B-435A-B087-18D64A375DB0}"/>
              </a:ext>
            </a:extLst>
          </p:cNvPr>
          <p:cNvSpPr txBox="1"/>
          <p:nvPr/>
        </p:nvSpPr>
        <p:spPr>
          <a:xfrm>
            <a:off x="193524" y="1047657"/>
            <a:ext cx="11804951" cy="5943294"/>
          </a:xfrm>
          <a:prstGeom prst="rect">
            <a:avLst/>
          </a:prstGeom>
          <a:noFill/>
        </p:spPr>
        <p:txBody>
          <a:bodyPr wrap="square" rtlCol="0">
            <a:spAutoFit/>
          </a:bodyPr>
          <a:lstStyle/>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1.  New Knob Noster High School Innovation Campus: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  	Robust K-12 Certificated Career Pathways in STEM, Robotics, Cybersecurity, and Aviation (B-21 &amp; F35)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	Transitioning Veteran Job Placement as Specialty Educators in the Above Pathways, and Others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		Certificated Career Pathways for Students and eventually for Transitioning Veterans (Adult Learning) in the 	Above Fields of Study Creating a Unique STEM Ecosystem</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	Robust Advanced Placement / Dual Credit Courses and Unlimited Virtual Learning Options for All Learners, 	Creating An Early College High School</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	Expanded Preschool / Childcare Services for Families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2.  	Multiple All-Weather Indoor and Outdoor Joint-Use Youth and Adult Athletic and Activities Facilities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3.  	Integrated FEMA P-361 Safe Room and Storm Shelter Available to the Knob Noster and Whiteman AFB 	Communities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4.  	Integrated Whiteman/Air Force History Museum and Performing Arts Center Operated by KNPS Students 	(Alternate Component Based on Grant Funding)</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*Add on project planning will follow with Private Partners for off-base Housing Developments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US" dirty="0"/>
          </a:p>
        </p:txBody>
      </p:sp>
    </p:spTree>
    <p:extLst>
      <p:ext uri="{BB962C8B-B14F-4D97-AF65-F5344CB8AC3E}">
        <p14:creationId xmlns:p14="http://schemas.microsoft.com/office/powerpoint/2010/main" val="371035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9269B69-BA9D-4B89-9C2A-FBF222C97FC1}"/>
              </a:ext>
            </a:extLst>
          </p:cNvPr>
          <p:cNvSpPr>
            <a:spLocks noGrp="1"/>
          </p:cNvSpPr>
          <p:nvPr>
            <p:ph type="title"/>
          </p:nvPr>
        </p:nvSpPr>
        <p:spPr>
          <a:xfrm>
            <a:off x="542689" y="4204043"/>
            <a:ext cx="5109005" cy="1777829"/>
          </a:xfrm>
        </p:spPr>
        <p:txBody>
          <a:bodyPr>
            <a:normAutofit/>
          </a:bodyPr>
          <a:lstStyle/>
          <a:p>
            <a:pPr algn="r"/>
            <a:r>
              <a:rPr lang="en-US" sz="4000" dirty="0"/>
              <a:t>5. Current State of Affairs in KNPS</a:t>
            </a:r>
          </a:p>
        </p:txBody>
      </p:sp>
      <p:pic>
        <p:nvPicPr>
          <p:cNvPr id="4" name="Picture 2" descr="KNPS Logo">
            <a:extLst>
              <a:ext uri="{FF2B5EF4-FFF2-40B4-BE49-F238E27FC236}">
                <a16:creationId xmlns:a16="http://schemas.microsoft.com/office/drawing/2014/main" id="{504BC86A-3641-461D-861B-ABDC20AEBD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26" r="-1" b="13947"/>
          <a:stretch/>
        </p:blipFill>
        <p:spPr bwMode="auto">
          <a:xfrm>
            <a:off x="98384" y="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9771DCD-E2A1-4DE6-8B65-F2F9E7A5F344}"/>
              </a:ext>
            </a:extLst>
          </p:cNvPr>
          <p:cNvSpPr txBox="1"/>
          <p:nvPr/>
        </p:nvSpPr>
        <p:spPr>
          <a:xfrm>
            <a:off x="6371958" y="211959"/>
            <a:ext cx="5587999" cy="6524863"/>
          </a:xfrm>
          <a:prstGeom prst="rect">
            <a:avLst/>
          </a:prstGeom>
          <a:solidFill>
            <a:schemeClr val="tx1">
              <a:lumMod val="65000"/>
            </a:schemeClr>
          </a:solidFill>
        </p:spPr>
        <p:txBody>
          <a:bodyPr wrap="square" rtlCol="0">
            <a:spAutoFit/>
          </a:bodyPr>
          <a:lstStyle/>
          <a:p>
            <a:pPr marL="342900" indent="-342900">
              <a:buAutoNum type="arabicPeriod"/>
            </a:pPr>
            <a:r>
              <a:rPr lang="en-US" sz="2200" dirty="0">
                <a:latin typeface="Times New Roman" panose="02020603050405020304" pitchFamily="18" charset="0"/>
                <a:cs typeface="Times New Roman" panose="02020603050405020304" pitchFamily="18" charset="0"/>
              </a:rPr>
              <a:t>Staff: 250, Advanced Degrees, Destination of Choice</a:t>
            </a:r>
          </a:p>
          <a:p>
            <a:pPr marL="342900" indent="-342900">
              <a:buAutoNum type="arabicPeriod"/>
            </a:pPr>
            <a:r>
              <a:rPr lang="en-US" sz="2200" dirty="0">
                <a:latin typeface="Times New Roman" panose="02020603050405020304" pitchFamily="18" charset="0"/>
                <a:cs typeface="Times New Roman" panose="02020603050405020304" pitchFamily="18" charset="0"/>
              </a:rPr>
              <a:t>In House Operations: Food Service, Transportation, Maintenance</a:t>
            </a:r>
          </a:p>
          <a:p>
            <a:pPr marL="342900" indent="-342900">
              <a:buAutoNum type="arabicPeriod"/>
            </a:pPr>
            <a:r>
              <a:rPr lang="en-US" sz="2200" dirty="0">
                <a:latin typeface="Times New Roman" panose="02020603050405020304" pitchFamily="18" charset="0"/>
                <a:cs typeface="Times New Roman" panose="02020603050405020304" pitchFamily="18" charset="0"/>
              </a:rPr>
              <a:t>Finances: $9.7 to $22.6 since 2015, Bus Fleet, Programs, 1:1, Facility Projects</a:t>
            </a:r>
          </a:p>
          <a:p>
            <a:pPr marL="342900" indent="-342900">
              <a:buAutoNum type="arabicPeriod"/>
            </a:pPr>
            <a:r>
              <a:rPr lang="en-US" sz="2200" dirty="0">
                <a:latin typeface="Times New Roman" panose="02020603050405020304" pitchFamily="18" charset="0"/>
                <a:cs typeface="Times New Roman" panose="02020603050405020304" pitchFamily="18" charset="0"/>
              </a:rPr>
              <a:t>Student Academic: # 1 on AF Study, 3 years running # 1 by US News, multiple state and national awards, Little Wingmen Preschool</a:t>
            </a:r>
          </a:p>
          <a:p>
            <a:pPr marL="342900" indent="-342900">
              <a:buAutoNum type="arabicPeriod"/>
            </a:pPr>
            <a:r>
              <a:rPr lang="en-US" sz="2200" dirty="0">
                <a:latin typeface="Times New Roman" panose="02020603050405020304" pitchFamily="18" charset="0"/>
                <a:cs typeface="Times New Roman" panose="02020603050405020304" pitchFamily="18" charset="0"/>
              </a:rPr>
              <a:t>Student Extracurriculars: Soccer, Cross Country, Shooting Club, Robotics, JROTC Raiders, Cyber Patriot</a:t>
            </a:r>
          </a:p>
          <a:p>
            <a:pPr marL="342900" indent="-342900">
              <a:buAutoNum type="arabicPeriod"/>
            </a:pPr>
            <a:r>
              <a:rPr lang="en-US" sz="2200" dirty="0">
                <a:latin typeface="Times New Roman" panose="02020603050405020304" pitchFamily="18" charset="0"/>
                <a:cs typeface="Times New Roman" panose="02020603050405020304" pitchFamily="18" charset="0"/>
              </a:rPr>
              <a:t>Grantmaking: $10 million since 2016</a:t>
            </a:r>
          </a:p>
          <a:p>
            <a:pPr marL="342900" indent="-342900">
              <a:buAutoNum type="arabicPeriod"/>
            </a:pPr>
            <a:r>
              <a:rPr lang="en-US" sz="2200" dirty="0">
                <a:latin typeface="Times New Roman" panose="02020603050405020304" pitchFamily="18" charset="0"/>
                <a:cs typeface="Times New Roman" panose="02020603050405020304" pitchFamily="18" charset="0"/>
              </a:rPr>
              <a:t>Military Family Advocacy: National Spotlight</a:t>
            </a:r>
          </a:p>
          <a:p>
            <a:pPr marL="342900" indent="-342900">
              <a:buAutoNum type="arabicPeriod"/>
            </a:pPr>
            <a:r>
              <a:rPr lang="en-US" sz="2200" dirty="0">
                <a:latin typeface="Times New Roman" panose="02020603050405020304" pitchFamily="18" charset="0"/>
                <a:cs typeface="Times New Roman" panose="02020603050405020304" pitchFamily="18" charset="0"/>
              </a:rPr>
              <a:t>Stable Governance: Board and Administration stabilized since 2015</a:t>
            </a:r>
          </a:p>
          <a:p>
            <a:pPr marL="342900" indent="-342900">
              <a:buAutoNum type="arabicPeriod"/>
            </a:pPr>
            <a:r>
              <a:rPr lang="en-US" sz="2200" dirty="0">
                <a:latin typeface="Times New Roman" panose="02020603050405020304" pitchFamily="18" charset="0"/>
                <a:cs typeface="Times New Roman" panose="02020603050405020304" pitchFamily="18" charset="0"/>
              </a:rPr>
              <a:t>Return on Investment: Highest Performance, Lowest Taxes</a:t>
            </a:r>
          </a:p>
        </p:txBody>
      </p:sp>
    </p:spTree>
    <p:extLst>
      <p:ext uri="{BB962C8B-B14F-4D97-AF65-F5344CB8AC3E}">
        <p14:creationId xmlns:p14="http://schemas.microsoft.com/office/powerpoint/2010/main" val="452147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8993"/>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endParaRPr lang="en-US" b="1" dirty="0"/>
          </a:p>
        </p:txBody>
      </p:sp>
      <p:sp>
        <p:nvSpPr>
          <p:cNvPr id="2" name="Title 1"/>
          <p:cNvSpPr>
            <a:spLocks noGrp="1"/>
          </p:cNvSpPr>
          <p:nvPr>
            <p:ph type="title"/>
          </p:nvPr>
        </p:nvSpPr>
        <p:spPr>
          <a:xfrm>
            <a:off x="0" y="100618"/>
            <a:ext cx="12192000" cy="523396"/>
          </a:xfrm>
          <a:noFill/>
        </p:spPr>
        <p:txBody>
          <a:bodyPr>
            <a:normAutofit fontScale="90000"/>
          </a:bodyPr>
          <a:lstStyle/>
          <a:p>
            <a:pPr algn="ctr"/>
            <a:r>
              <a:rPr lang="en-US" dirty="0"/>
              <a:t>Current Academic Program </a:t>
            </a:r>
            <a:r>
              <a:rPr lang="en-US" u="sng" dirty="0"/>
              <a:t>Partnerships</a:t>
            </a:r>
            <a:r>
              <a:rPr lang="en-US" dirty="0"/>
              <a:t> and Initiatives</a:t>
            </a:r>
          </a:p>
        </p:txBody>
      </p:sp>
      <p:pic>
        <p:nvPicPr>
          <p:cNvPr id="8" name="Picture 7">
            <a:extLst>
              <a:ext uri="{FF2B5EF4-FFF2-40B4-BE49-F238E27FC236}">
                <a16:creationId xmlns:a16="http://schemas.microsoft.com/office/drawing/2014/main" id="{B9B1BAFE-1063-44EA-9562-E324F7F7DA4F}"/>
              </a:ext>
            </a:extLst>
          </p:cNvPr>
          <p:cNvPicPr>
            <a:picLocks noChangeAspect="1"/>
          </p:cNvPicPr>
          <p:nvPr/>
        </p:nvPicPr>
        <p:blipFill>
          <a:blip r:embed="rId2"/>
          <a:stretch>
            <a:fillRect/>
          </a:stretch>
        </p:blipFill>
        <p:spPr>
          <a:xfrm>
            <a:off x="449941" y="1000391"/>
            <a:ext cx="9090781" cy="1442300"/>
          </a:xfrm>
          <a:prstGeom prst="rect">
            <a:avLst/>
          </a:prstGeom>
        </p:spPr>
      </p:pic>
      <p:pic>
        <p:nvPicPr>
          <p:cNvPr id="10" name="Picture 9">
            <a:extLst>
              <a:ext uri="{FF2B5EF4-FFF2-40B4-BE49-F238E27FC236}">
                <a16:creationId xmlns:a16="http://schemas.microsoft.com/office/drawing/2014/main" id="{4CCDB727-B075-4F54-9B6E-69D065E6A5AB}"/>
              </a:ext>
            </a:extLst>
          </p:cNvPr>
          <p:cNvPicPr>
            <a:picLocks noChangeAspect="1"/>
          </p:cNvPicPr>
          <p:nvPr/>
        </p:nvPicPr>
        <p:blipFill>
          <a:blip r:embed="rId3"/>
          <a:stretch>
            <a:fillRect/>
          </a:stretch>
        </p:blipFill>
        <p:spPr>
          <a:xfrm>
            <a:off x="372533" y="2442691"/>
            <a:ext cx="9090781" cy="1442299"/>
          </a:xfrm>
          <a:prstGeom prst="rect">
            <a:avLst/>
          </a:prstGeom>
        </p:spPr>
      </p:pic>
      <p:pic>
        <p:nvPicPr>
          <p:cNvPr id="12" name="Picture 11">
            <a:extLst>
              <a:ext uri="{FF2B5EF4-FFF2-40B4-BE49-F238E27FC236}">
                <a16:creationId xmlns:a16="http://schemas.microsoft.com/office/drawing/2014/main" id="{56EBC3BD-99D2-4DB1-9219-3848638B3D5F}"/>
              </a:ext>
            </a:extLst>
          </p:cNvPr>
          <p:cNvPicPr>
            <a:picLocks noChangeAspect="1"/>
          </p:cNvPicPr>
          <p:nvPr/>
        </p:nvPicPr>
        <p:blipFill>
          <a:blip r:embed="rId4"/>
          <a:stretch>
            <a:fillRect/>
          </a:stretch>
        </p:blipFill>
        <p:spPr>
          <a:xfrm>
            <a:off x="203201" y="3870821"/>
            <a:ext cx="11867847" cy="1543007"/>
          </a:xfrm>
          <a:prstGeom prst="rect">
            <a:avLst/>
          </a:prstGeom>
        </p:spPr>
      </p:pic>
      <p:pic>
        <p:nvPicPr>
          <p:cNvPr id="14" name="Picture 13">
            <a:extLst>
              <a:ext uri="{FF2B5EF4-FFF2-40B4-BE49-F238E27FC236}">
                <a16:creationId xmlns:a16="http://schemas.microsoft.com/office/drawing/2014/main" id="{062C66AD-8A89-49AF-870C-28598D99887F}"/>
              </a:ext>
            </a:extLst>
          </p:cNvPr>
          <p:cNvPicPr>
            <a:picLocks noChangeAspect="1"/>
          </p:cNvPicPr>
          <p:nvPr/>
        </p:nvPicPr>
        <p:blipFill>
          <a:blip r:embed="rId5"/>
          <a:stretch>
            <a:fillRect/>
          </a:stretch>
        </p:blipFill>
        <p:spPr>
          <a:xfrm>
            <a:off x="203201" y="5379962"/>
            <a:ext cx="11867846" cy="1301882"/>
          </a:xfrm>
          <a:prstGeom prst="rect">
            <a:avLst/>
          </a:prstGeom>
        </p:spPr>
      </p:pic>
    </p:spTree>
    <p:extLst>
      <p:ext uri="{BB962C8B-B14F-4D97-AF65-F5344CB8AC3E}">
        <p14:creationId xmlns:p14="http://schemas.microsoft.com/office/powerpoint/2010/main" val="359751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dirty="0"/>
              <a:t>Knob Noster Public Schools’ Capacity for Achieving Excellence </a:t>
            </a:r>
          </a:p>
        </p:txBody>
      </p:sp>
      <p:pic>
        <p:nvPicPr>
          <p:cNvPr id="10" name="Picture 9" descr="Image result for us news and world report top high school gold 2019"/>
          <p:cNvPicPr/>
          <p:nvPr/>
        </p:nvPicPr>
        <p:blipFill rotWithShape="1">
          <a:blip r:embed="rId2" cstate="print">
            <a:extLst>
              <a:ext uri="{28A0092B-C50C-407E-A947-70E740481C1C}">
                <a14:useLocalDpi xmlns:a14="http://schemas.microsoft.com/office/drawing/2010/main" val="0"/>
              </a:ext>
            </a:extLst>
          </a:blip>
          <a:srcRect l="4506" t="4418" r="7685" b="8760"/>
          <a:stretch/>
        </p:blipFill>
        <p:spPr bwMode="auto">
          <a:xfrm>
            <a:off x="782097" y="845460"/>
            <a:ext cx="1635669" cy="1495878"/>
          </a:xfrm>
          <a:prstGeom prst="rect">
            <a:avLst/>
          </a:prstGeom>
          <a:noFill/>
          <a:ln>
            <a:noFill/>
          </a:ln>
          <a:extLst>
            <a:ext uri="{53640926-AAD7-44D8-BBD7-CCE9431645EC}">
              <a14:shadowObscured xmlns:a14="http://schemas.microsoft.com/office/drawing/2010/main"/>
            </a:ext>
          </a:extLst>
        </p:spPr>
      </p:pic>
      <p:pic>
        <p:nvPicPr>
          <p:cNvPr id="12" name="Picture 11"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902" y="5908043"/>
            <a:ext cx="1456057" cy="759233"/>
          </a:xfrm>
          <a:prstGeom prst="rect">
            <a:avLst/>
          </a:prstGeom>
          <a:noFill/>
          <a:ln>
            <a:noFill/>
          </a:ln>
        </p:spPr>
      </p:pic>
      <p:pic>
        <p:nvPicPr>
          <p:cNvPr id="14" name="Picture 13" descr="Image result for MCEC National Partnership of Excellenc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337" y="2526169"/>
            <a:ext cx="1635669" cy="1516334"/>
          </a:xfrm>
          <a:prstGeom prst="rect">
            <a:avLst/>
          </a:prstGeom>
          <a:noFill/>
          <a:ln>
            <a:noFill/>
          </a:ln>
        </p:spPr>
      </p:pic>
      <p:pic>
        <p:nvPicPr>
          <p:cNvPr id="2050" name="Picture 2" descr="Image result for Air Univers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903" y="4242149"/>
            <a:ext cx="1456056" cy="1466248"/>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2953649" y="949097"/>
            <a:ext cx="8811087" cy="1230767"/>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2019: Knob Noster High School was recognized as Missouri’s #1 Small   and # 1 Rural High School based on academic performance, college and career readiness, and comprehensive academic success.</a:t>
            </a:r>
          </a:p>
        </p:txBody>
      </p:sp>
      <p:sp>
        <p:nvSpPr>
          <p:cNvPr id="16" name="Content Placeholder 2"/>
          <p:cNvSpPr txBox="1">
            <a:spLocks/>
          </p:cNvSpPr>
          <p:nvPr/>
        </p:nvSpPr>
        <p:spPr>
          <a:xfrm>
            <a:off x="2953648" y="2526169"/>
            <a:ext cx="8811087" cy="123076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2019 &amp; 2017: Knob Noster Public Schools received the prestigious General Pete Taylor National Partnership of Excellence Award for its strong partnership with Whiteman Air Force Base and affiliate organizations.</a:t>
            </a:r>
          </a:p>
        </p:txBody>
      </p:sp>
      <p:sp>
        <p:nvSpPr>
          <p:cNvPr id="17" name="Content Placeholder 2"/>
          <p:cNvSpPr txBox="1">
            <a:spLocks/>
          </p:cNvSpPr>
          <p:nvPr/>
        </p:nvSpPr>
        <p:spPr>
          <a:xfrm>
            <a:off x="2953647" y="5908043"/>
            <a:ext cx="8811087" cy="1230767"/>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2018: Forbes Magazine profiled Knob Noster Public Schools as a model for military-student education and academic improvement.</a:t>
            </a:r>
          </a:p>
        </p:txBody>
      </p:sp>
      <p:sp>
        <p:nvSpPr>
          <p:cNvPr id="18" name="Content Placeholder 2"/>
          <p:cNvSpPr txBox="1">
            <a:spLocks/>
          </p:cNvSpPr>
          <p:nvPr/>
        </p:nvSpPr>
        <p:spPr>
          <a:xfrm>
            <a:off x="2953646" y="4217106"/>
            <a:ext cx="8811087" cy="1230767"/>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2019: Knob Noster Public Schools was profiled at the Air University Education Symposium for its exemplary military child education programs and partnership with Whiteman Air Force Base. </a:t>
            </a:r>
          </a:p>
        </p:txBody>
      </p:sp>
    </p:spTree>
    <p:extLst>
      <p:ext uri="{BB962C8B-B14F-4D97-AF65-F5344CB8AC3E}">
        <p14:creationId xmlns:p14="http://schemas.microsoft.com/office/powerpoint/2010/main" val="372171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9269B69-BA9D-4B89-9C2A-FBF222C97FC1}"/>
              </a:ext>
            </a:extLst>
          </p:cNvPr>
          <p:cNvSpPr>
            <a:spLocks noGrp="1"/>
          </p:cNvSpPr>
          <p:nvPr>
            <p:ph type="title"/>
          </p:nvPr>
        </p:nvSpPr>
        <p:spPr>
          <a:xfrm>
            <a:off x="542689" y="4204043"/>
            <a:ext cx="5109005" cy="1777829"/>
          </a:xfrm>
        </p:spPr>
        <p:txBody>
          <a:bodyPr>
            <a:normAutofit/>
          </a:bodyPr>
          <a:lstStyle/>
          <a:p>
            <a:pPr algn="r"/>
            <a:r>
              <a:rPr lang="en-US" sz="4000" dirty="0"/>
              <a:t>6. Overview of Local Taxes and Impact Aid</a:t>
            </a:r>
          </a:p>
        </p:txBody>
      </p:sp>
      <p:pic>
        <p:nvPicPr>
          <p:cNvPr id="4" name="Picture 2" descr="KNPS Logo">
            <a:extLst>
              <a:ext uri="{FF2B5EF4-FFF2-40B4-BE49-F238E27FC236}">
                <a16:creationId xmlns:a16="http://schemas.microsoft.com/office/drawing/2014/main" id="{504BC86A-3641-461D-861B-ABDC20AEBD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26" r="-1" b="13947"/>
          <a:stretch/>
        </p:blipFill>
        <p:spPr bwMode="auto">
          <a:xfrm>
            <a:off x="98384" y="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9771DCD-E2A1-4DE6-8B65-F2F9E7A5F344}"/>
              </a:ext>
            </a:extLst>
          </p:cNvPr>
          <p:cNvSpPr txBox="1"/>
          <p:nvPr/>
        </p:nvSpPr>
        <p:spPr>
          <a:xfrm>
            <a:off x="6164031" y="488615"/>
            <a:ext cx="5587999" cy="5416868"/>
          </a:xfrm>
          <a:prstGeom prst="rect">
            <a:avLst/>
          </a:prstGeom>
          <a:solidFill>
            <a:schemeClr val="tx1">
              <a:lumMod val="65000"/>
            </a:schemeClr>
          </a:solidFill>
        </p:spPr>
        <p:txBody>
          <a:bodyPr wrap="square" rtlCol="0">
            <a:spAutoFit/>
          </a:bodyPr>
          <a:lstStyle/>
          <a:p>
            <a:pPr marL="342900" indent="-342900">
              <a:buAutoNum type="arabicPeriod"/>
            </a:pPr>
            <a:r>
              <a:rPr lang="en-US" sz="3600" dirty="0">
                <a:latin typeface="Times New Roman" panose="02020603050405020304" pitchFamily="18" charset="0"/>
                <a:cs typeface="Times New Roman" panose="02020603050405020304" pitchFamily="18" charset="0"/>
              </a:rPr>
              <a:t>70% Military-student affiliation</a:t>
            </a:r>
          </a:p>
          <a:p>
            <a:pPr marL="342900" indent="-342900">
              <a:buAutoNum type="arabicPeriod"/>
            </a:pPr>
            <a:r>
              <a:rPr lang="en-US" sz="3600" dirty="0">
                <a:latin typeface="Times New Roman" panose="02020603050405020304" pitchFamily="18" charset="0"/>
                <a:cs typeface="Times New Roman" panose="02020603050405020304" pitchFamily="18" charset="0"/>
              </a:rPr>
              <a:t>Impact Aid</a:t>
            </a:r>
          </a:p>
          <a:p>
            <a:pPr marL="342900" indent="-342900">
              <a:buAutoNum type="arabicPeriod"/>
            </a:pPr>
            <a:r>
              <a:rPr lang="en-US" sz="3600" dirty="0">
                <a:latin typeface="Times New Roman" panose="02020603050405020304" pitchFamily="18" charset="0"/>
                <a:cs typeface="Times New Roman" panose="02020603050405020304" pitchFamily="18" charset="0"/>
              </a:rPr>
              <a:t>2013 Voter Initiative </a:t>
            </a:r>
          </a:p>
          <a:p>
            <a:pPr marL="342900" indent="-342900">
              <a:buAutoNum type="arabicPeriod"/>
            </a:pPr>
            <a:r>
              <a:rPr lang="en-US" sz="3600" dirty="0">
                <a:latin typeface="Times New Roman" panose="02020603050405020304" pitchFamily="18" charset="0"/>
                <a:cs typeface="Times New Roman" panose="02020603050405020304" pitchFamily="18" charset="0"/>
              </a:rPr>
              <a:t>Utilities Pipeline – Hancock Amendment</a:t>
            </a:r>
          </a:p>
          <a:p>
            <a:pPr marL="342900" indent="-342900">
              <a:buAutoNum type="arabicPeriod"/>
            </a:pPr>
            <a:r>
              <a:rPr lang="en-US" sz="3600" dirty="0">
                <a:latin typeface="Times New Roman" panose="02020603050405020304" pitchFamily="18" charset="0"/>
                <a:cs typeface="Times New Roman" panose="02020603050405020304" pitchFamily="18" charset="0"/>
              </a:rPr>
              <a:t>Local Effort</a:t>
            </a:r>
          </a:p>
          <a:p>
            <a:pPr marL="342900" indent="-342900">
              <a:buAutoNum type="arabicPeriod"/>
            </a:pPr>
            <a:r>
              <a:rPr lang="en-US" sz="3600" dirty="0">
                <a:latin typeface="Times New Roman" panose="02020603050405020304" pitchFamily="18" charset="0"/>
                <a:cs typeface="Times New Roman" panose="02020603050405020304" pitchFamily="18" charset="0"/>
              </a:rPr>
              <a:t>Phase 1 – </a:t>
            </a:r>
            <a:r>
              <a:rPr lang="en-US" sz="3600" dirty="0">
                <a:solidFill>
                  <a:srgbClr val="FF0000"/>
                </a:solidFill>
                <a:latin typeface="Times New Roman" panose="02020603050405020304" pitchFamily="18" charset="0"/>
                <a:cs typeface="Times New Roman" panose="02020603050405020304" pitchFamily="18" charset="0"/>
              </a:rPr>
              <a:t>No Tax Initiative</a:t>
            </a:r>
          </a:p>
          <a:p>
            <a:pPr marL="342900" indent="-342900">
              <a:buAutoNum type="arabicPeriod"/>
            </a:pPr>
            <a:r>
              <a:rPr lang="en-US" sz="3600" dirty="0">
                <a:latin typeface="Times New Roman" panose="02020603050405020304" pitchFamily="18" charset="0"/>
                <a:cs typeface="Times New Roman" panose="02020603050405020304" pitchFamily="18" charset="0"/>
              </a:rPr>
              <a:t>Phase 2 – </a:t>
            </a:r>
            <a:r>
              <a:rPr lang="en-US" sz="3600" dirty="0">
                <a:solidFill>
                  <a:srgbClr val="FF0000"/>
                </a:solidFill>
                <a:latin typeface="Times New Roman" panose="02020603050405020304" pitchFamily="18" charset="0"/>
                <a:cs typeface="Times New Roman" panose="02020603050405020304" pitchFamily="18" charset="0"/>
              </a:rPr>
              <a:t>Grants First</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6442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231E5D-218D-40F3-A0BD-3A4665C94485}"/>
              </a:ext>
            </a:extLst>
          </p:cNvPr>
          <p:cNvGraphicFramePr>
            <a:graphicFrameLocks noGrp="1"/>
          </p:cNvGraphicFramePr>
          <p:nvPr>
            <p:extLst>
              <p:ext uri="{D42A27DB-BD31-4B8C-83A1-F6EECF244321}">
                <p14:modId xmlns:p14="http://schemas.microsoft.com/office/powerpoint/2010/main" val="2333941449"/>
              </p:ext>
            </p:extLst>
          </p:nvPr>
        </p:nvGraphicFramePr>
        <p:xfrm>
          <a:off x="497869" y="1037267"/>
          <a:ext cx="11152263" cy="2604770"/>
        </p:xfrm>
        <a:graphic>
          <a:graphicData uri="http://schemas.openxmlformats.org/drawingml/2006/table">
            <a:tbl>
              <a:tblPr firstRow="1" firstCol="1" bandRow="1"/>
              <a:tblGrid>
                <a:gridCol w="3808720">
                  <a:extLst>
                    <a:ext uri="{9D8B030D-6E8A-4147-A177-3AD203B41FA5}">
                      <a16:colId xmlns:a16="http://schemas.microsoft.com/office/drawing/2014/main" val="4221820611"/>
                    </a:ext>
                  </a:extLst>
                </a:gridCol>
                <a:gridCol w="3720866">
                  <a:extLst>
                    <a:ext uri="{9D8B030D-6E8A-4147-A177-3AD203B41FA5}">
                      <a16:colId xmlns:a16="http://schemas.microsoft.com/office/drawing/2014/main" val="1285740134"/>
                    </a:ext>
                  </a:extLst>
                </a:gridCol>
                <a:gridCol w="3622677">
                  <a:extLst>
                    <a:ext uri="{9D8B030D-6E8A-4147-A177-3AD203B41FA5}">
                      <a16:colId xmlns:a16="http://schemas.microsoft.com/office/drawing/2014/main" val="1939394525"/>
                    </a:ext>
                  </a:extLst>
                </a:gridCol>
              </a:tblGrid>
              <a:tr h="266513">
                <a:tc>
                  <a:txBody>
                    <a:bodyPr/>
                    <a:lstStyle/>
                    <a:p>
                      <a:pPr marL="0" marR="0" algn="ctr">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Year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Total Impact Aid Revenue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Total Local Tax Revenue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52737"/>
                  </a:ext>
                </a:extLst>
              </a:tr>
              <a:tr h="266513">
                <a:tc>
                  <a:txBody>
                    <a:bodyPr/>
                    <a:lstStyle/>
                    <a:p>
                      <a:pPr marL="0" marR="0" algn="ctr">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$7,183,103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$2,360,657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024347"/>
                  </a:ext>
                </a:extLst>
              </a:tr>
              <a:tr h="266513">
                <a:tc>
                  <a:txBody>
                    <a:bodyPr/>
                    <a:lstStyle/>
                    <a:p>
                      <a:pPr marL="0" marR="0" algn="ctr">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2020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$6,364,204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$2,137,184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039110"/>
                  </a:ext>
                </a:extLst>
              </a:tr>
              <a:tr h="266513">
                <a:tc>
                  <a:txBody>
                    <a:bodyPr/>
                    <a:lstStyle/>
                    <a:p>
                      <a:pPr marL="0" marR="0" algn="ctr">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2019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$8,896,694*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$2,053,956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567562"/>
                  </a:ext>
                </a:extLst>
              </a:tr>
              <a:tr h="266513">
                <a:tc>
                  <a:txBody>
                    <a:bodyPr/>
                    <a:lstStyle/>
                    <a:p>
                      <a:pPr marL="0" marR="0" algn="ctr">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2018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$5,307,981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$1,965,990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4714197"/>
                  </a:ext>
                </a:extLst>
              </a:tr>
              <a:tr h="266513">
                <a:tc>
                  <a:txBody>
                    <a:bodyPr/>
                    <a:lstStyle/>
                    <a:p>
                      <a:pPr marL="0" marR="0" algn="ctr">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2017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$3,289,883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$1,964,121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53740"/>
                  </a:ext>
                </a:extLst>
              </a:tr>
              <a:tr h="266513">
                <a:tc>
                  <a:txBody>
                    <a:bodyPr/>
                    <a:lstStyle/>
                    <a:p>
                      <a:pPr marL="0" marR="0" algn="ctr">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2016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$4,775,341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$2,033,971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708020"/>
                  </a:ext>
                </a:extLst>
              </a:tr>
            </a:tbl>
          </a:graphicData>
        </a:graphic>
      </p:graphicFrame>
      <p:sp>
        <p:nvSpPr>
          <p:cNvPr id="3" name="Rectangle 1">
            <a:extLst>
              <a:ext uri="{FF2B5EF4-FFF2-40B4-BE49-F238E27FC236}">
                <a16:creationId xmlns:a16="http://schemas.microsoft.com/office/drawing/2014/main" id="{B15BCD1E-B82D-434D-A785-26399DB514C1}"/>
              </a:ext>
            </a:extLst>
          </p:cNvPr>
          <p:cNvSpPr>
            <a:spLocks noChangeArrowheads="1"/>
          </p:cNvSpPr>
          <p:nvPr/>
        </p:nvSpPr>
        <p:spPr bwMode="auto">
          <a:xfrm>
            <a:off x="342900" y="274793"/>
            <a:ext cx="114885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Impact Aid Revenue and Local Revenue Comparison</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7EEAC900-18A1-4B4C-91DC-274C298F7788}"/>
              </a:ext>
            </a:extLst>
          </p:cNvPr>
          <p:cNvSpPr txBox="1"/>
          <p:nvPr/>
        </p:nvSpPr>
        <p:spPr>
          <a:xfrm>
            <a:off x="497869" y="3710001"/>
            <a:ext cx="6096000"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a:t>
            </a:r>
            <a:r>
              <a:rPr lang="en-US" sz="1800" kern="1200" dirty="0">
                <a:solidFill>
                  <a:srgbClr val="000000"/>
                </a:solidFill>
                <a:effectLst/>
                <a:latin typeface="Times New Roman" panose="02020603050405020304" pitchFamily="18" charset="0"/>
                <a:ea typeface="Calibri" panose="020F0502020204030204" pitchFamily="34" charset="0"/>
              </a:rPr>
              <a:t> Late payment received from 2017</a:t>
            </a:r>
            <a:endParaRPr lang="en-US" dirty="0"/>
          </a:p>
        </p:txBody>
      </p:sp>
    </p:spTree>
    <p:extLst>
      <p:ext uri="{BB962C8B-B14F-4D97-AF65-F5344CB8AC3E}">
        <p14:creationId xmlns:p14="http://schemas.microsoft.com/office/powerpoint/2010/main" val="1637920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6140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14AE354-96EC-4552-8040-3DDBB13CBB1F}"/>
              </a:ext>
            </a:extLst>
          </p:cNvPr>
          <p:cNvGraphicFramePr>
            <a:graphicFrameLocks noGrp="1"/>
          </p:cNvGraphicFramePr>
          <p:nvPr>
            <p:extLst>
              <p:ext uri="{D42A27DB-BD31-4B8C-83A1-F6EECF244321}">
                <p14:modId xmlns:p14="http://schemas.microsoft.com/office/powerpoint/2010/main" val="2615198674"/>
              </p:ext>
            </p:extLst>
          </p:nvPr>
        </p:nvGraphicFramePr>
        <p:xfrm>
          <a:off x="313836" y="1256044"/>
          <a:ext cx="11196551" cy="5079440"/>
        </p:xfrm>
        <a:graphic>
          <a:graphicData uri="http://schemas.openxmlformats.org/drawingml/2006/table">
            <a:tbl>
              <a:tblPr firstRow="1" firstCol="1" bandRow="1"/>
              <a:tblGrid>
                <a:gridCol w="2215444">
                  <a:extLst>
                    <a:ext uri="{9D8B030D-6E8A-4147-A177-3AD203B41FA5}">
                      <a16:colId xmlns:a16="http://schemas.microsoft.com/office/drawing/2014/main" val="1322074089"/>
                    </a:ext>
                  </a:extLst>
                </a:gridCol>
                <a:gridCol w="839482">
                  <a:extLst>
                    <a:ext uri="{9D8B030D-6E8A-4147-A177-3AD203B41FA5}">
                      <a16:colId xmlns:a16="http://schemas.microsoft.com/office/drawing/2014/main" val="2672246421"/>
                    </a:ext>
                  </a:extLst>
                </a:gridCol>
                <a:gridCol w="750242">
                  <a:extLst>
                    <a:ext uri="{9D8B030D-6E8A-4147-A177-3AD203B41FA5}">
                      <a16:colId xmlns:a16="http://schemas.microsoft.com/office/drawing/2014/main" val="1506461445"/>
                    </a:ext>
                  </a:extLst>
                </a:gridCol>
                <a:gridCol w="2073282">
                  <a:extLst>
                    <a:ext uri="{9D8B030D-6E8A-4147-A177-3AD203B41FA5}">
                      <a16:colId xmlns:a16="http://schemas.microsoft.com/office/drawing/2014/main" val="2207677680"/>
                    </a:ext>
                  </a:extLst>
                </a:gridCol>
                <a:gridCol w="840519">
                  <a:extLst>
                    <a:ext uri="{9D8B030D-6E8A-4147-A177-3AD203B41FA5}">
                      <a16:colId xmlns:a16="http://schemas.microsoft.com/office/drawing/2014/main" val="2070732825"/>
                    </a:ext>
                  </a:extLst>
                </a:gridCol>
                <a:gridCol w="847783">
                  <a:extLst>
                    <a:ext uri="{9D8B030D-6E8A-4147-A177-3AD203B41FA5}">
                      <a16:colId xmlns:a16="http://schemas.microsoft.com/office/drawing/2014/main" val="1080699458"/>
                    </a:ext>
                  </a:extLst>
                </a:gridCol>
                <a:gridCol w="1953949">
                  <a:extLst>
                    <a:ext uri="{9D8B030D-6E8A-4147-A177-3AD203B41FA5}">
                      <a16:colId xmlns:a16="http://schemas.microsoft.com/office/drawing/2014/main" val="2450621782"/>
                    </a:ext>
                  </a:extLst>
                </a:gridCol>
                <a:gridCol w="840519">
                  <a:extLst>
                    <a:ext uri="{9D8B030D-6E8A-4147-A177-3AD203B41FA5}">
                      <a16:colId xmlns:a16="http://schemas.microsoft.com/office/drawing/2014/main" val="1800106997"/>
                    </a:ext>
                  </a:extLst>
                </a:gridCol>
                <a:gridCol w="835331">
                  <a:extLst>
                    <a:ext uri="{9D8B030D-6E8A-4147-A177-3AD203B41FA5}">
                      <a16:colId xmlns:a16="http://schemas.microsoft.com/office/drawing/2014/main" val="4044414463"/>
                    </a:ext>
                  </a:extLst>
                </a:gridCol>
              </a:tblGrid>
              <a:tr h="741596">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District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Tax Rate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District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Tax Rate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District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Tax Rate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025547"/>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Chilhowee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Leeton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Calhoun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959037"/>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Harrisonville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$5.48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Lafayette Co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Sedalia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913888"/>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Excelsior Springs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$5.28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Johnson Co R-VII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$4.75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Green Ridge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$3.93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26496"/>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Warrensburg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$5.27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Odessa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Monte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$3.84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365719"/>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Montrose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$5.24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Holden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$4.59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Smithton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$3.65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480928"/>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Lexington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Davis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$4.56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Henry Co R-I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$3.56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15814"/>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Oak Grove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$5.14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Richmond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$4.54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Warsaw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$3.55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592308"/>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Grain Valley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Concordia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$4.52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Knob Noster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$3.48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0217832"/>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Santa Fe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$4.98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Shawnee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Leesville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$3.37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237995"/>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Carrollton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$4.93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Pleasant Hill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$4.49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Pettis Co R-XII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$2.79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571901"/>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$4.91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Wellington Nap.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$4.47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599629"/>
                  </a:ext>
                </a:extLst>
              </a:tr>
              <a:tr h="361487">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Kingsville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$4.82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Pettis Co R-V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$4.04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290493"/>
                  </a:ext>
                </a:extLst>
              </a:tr>
            </a:tbl>
          </a:graphicData>
        </a:graphic>
      </p:graphicFrame>
      <p:sp>
        <p:nvSpPr>
          <p:cNvPr id="5" name="Rectangle 2">
            <a:extLst>
              <a:ext uri="{FF2B5EF4-FFF2-40B4-BE49-F238E27FC236}">
                <a16:creationId xmlns:a16="http://schemas.microsoft.com/office/drawing/2014/main" id="{AAD7CE76-A629-4AE8-86AC-29E6FCA14C3E}"/>
              </a:ext>
            </a:extLst>
          </p:cNvPr>
          <p:cNvSpPr>
            <a:spLocks noChangeArrowheads="1"/>
          </p:cNvSpPr>
          <p:nvPr/>
        </p:nvSpPr>
        <p:spPr bwMode="auto">
          <a:xfrm>
            <a:off x="313836" y="144461"/>
            <a:ext cx="116939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2021 Tax Rates for School Districts Across the Region and Across the Missouri River Valley Conference</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092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A6934AF3-4AC7-471F-9676-DE98A4039C2B}"/>
              </a:ext>
            </a:extLst>
          </p:cNvPr>
          <p:cNvSpPr>
            <a:spLocks noChangeArrowheads="1"/>
          </p:cNvSpPr>
          <p:nvPr/>
        </p:nvSpPr>
        <p:spPr bwMode="auto">
          <a:xfrm>
            <a:off x="863161" y="1967266"/>
            <a:ext cx="3003331" cy="25472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en-US" sz="2800" b="1" i="0" u="none" strike="noStrike" kern="1200" cap="none" normalizeH="0" baseline="0" dirty="0">
                <a:ln>
                  <a:noFill/>
                </a:ln>
                <a:solidFill>
                  <a:srgbClr val="FFFFFF"/>
                </a:solidFill>
                <a:effectLst/>
                <a:latin typeface="+mj-lt"/>
                <a:ea typeface="+mj-ea"/>
                <a:cs typeface="+mj-cs"/>
              </a:rPr>
              <a:t>Considerations for a Potential Voter Ballot Tax Measure </a:t>
            </a:r>
          </a:p>
          <a:p>
            <a:pPr marL="0" marR="0" lvl="0" indent="0" algn="ctr" fontAlgn="base">
              <a:lnSpc>
                <a:spcPct val="90000"/>
              </a:lnSpc>
              <a:spcBef>
                <a:spcPct val="0"/>
              </a:spcBef>
              <a:spcAft>
                <a:spcPts val="600"/>
              </a:spcAft>
              <a:buClrTx/>
              <a:buSzTx/>
              <a:tabLst/>
            </a:pPr>
            <a:r>
              <a:rPr kumimoji="0" lang="en-US" altLang="en-US" sz="2800" b="1" i="0" u="none" strike="noStrike" kern="1200" cap="none" normalizeH="0" baseline="0" dirty="0">
                <a:ln>
                  <a:noFill/>
                </a:ln>
                <a:solidFill>
                  <a:srgbClr val="FFFFFF"/>
                </a:solidFill>
                <a:effectLst/>
                <a:latin typeface="+mj-lt"/>
                <a:ea typeface="+mj-ea"/>
                <a:cs typeface="+mj-cs"/>
              </a:rPr>
              <a:t>(for information and awareness only)</a:t>
            </a:r>
            <a:endParaRPr kumimoji="0" lang="en-US" altLang="en-US" sz="2800" b="0" i="0" u="none" strike="noStrike" kern="1200" cap="none" normalizeH="0" baseline="0" dirty="0">
              <a:ln>
                <a:noFill/>
              </a:ln>
              <a:solidFill>
                <a:srgbClr val="FFFFFF"/>
              </a:solidFill>
              <a:effectLst/>
              <a:latin typeface="+mj-lt"/>
              <a:ea typeface="+mj-ea"/>
              <a:cs typeface="+mj-cs"/>
            </a:endParaRPr>
          </a:p>
        </p:txBody>
      </p:sp>
      <p:graphicFrame>
        <p:nvGraphicFramePr>
          <p:cNvPr id="4" name="Table 3">
            <a:extLst>
              <a:ext uri="{FF2B5EF4-FFF2-40B4-BE49-F238E27FC236}">
                <a16:creationId xmlns:a16="http://schemas.microsoft.com/office/drawing/2014/main" id="{0EF6BEEF-92EC-446F-8C12-F7D2B6624D00}"/>
              </a:ext>
            </a:extLst>
          </p:cNvPr>
          <p:cNvGraphicFramePr>
            <a:graphicFrameLocks noGrp="1"/>
          </p:cNvGraphicFramePr>
          <p:nvPr>
            <p:extLst>
              <p:ext uri="{D42A27DB-BD31-4B8C-83A1-F6EECF244321}">
                <p14:modId xmlns:p14="http://schemas.microsoft.com/office/powerpoint/2010/main" val="141030619"/>
              </p:ext>
            </p:extLst>
          </p:nvPr>
        </p:nvGraphicFramePr>
        <p:xfrm>
          <a:off x="4777316" y="1741327"/>
          <a:ext cx="6780701" cy="3373019"/>
        </p:xfrm>
        <a:graphic>
          <a:graphicData uri="http://schemas.openxmlformats.org/drawingml/2006/table">
            <a:tbl>
              <a:tblPr firstRow="1" firstCol="1" bandRow="1"/>
              <a:tblGrid>
                <a:gridCol w="2340730">
                  <a:extLst>
                    <a:ext uri="{9D8B030D-6E8A-4147-A177-3AD203B41FA5}">
                      <a16:colId xmlns:a16="http://schemas.microsoft.com/office/drawing/2014/main" val="3369613576"/>
                    </a:ext>
                  </a:extLst>
                </a:gridCol>
                <a:gridCol w="2185487">
                  <a:extLst>
                    <a:ext uri="{9D8B030D-6E8A-4147-A177-3AD203B41FA5}">
                      <a16:colId xmlns:a16="http://schemas.microsoft.com/office/drawing/2014/main" val="3511873577"/>
                    </a:ext>
                  </a:extLst>
                </a:gridCol>
                <a:gridCol w="2254484">
                  <a:extLst>
                    <a:ext uri="{9D8B030D-6E8A-4147-A177-3AD203B41FA5}">
                      <a16:colId xmlns:a16="http://schemas.microsoft.com/office/drawing/2014/main" val="1082287908"/>
                    </a:ext>
                  </a:extLst>
                </a:gridCol>
              </a:tblGrid>
              <a:tr h="568279">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Four County &amp; Conference Cohort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Board Identified Cohort</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Each cent of additional tax levy will produce $7,172 annually.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Moving to the same rate as Warrensburg taxpayers would produce $1.3 million in additional revenues annually.</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797261"/>
                  </a:ext>
                </a:extLst>
              </a:tr>
              <a:tr h="568279">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Mean Average                $4.50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Mean Average             $4.72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056810985"/>
                  </a:ext>
                </a:extLst>
              </a:tr>
              <a:tr h="568279">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Median Average             $4.81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Median Average          $4.81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742645374"/>
                  </a:ext>
                </a:extLst>
              </a:tr>
              <a:tr h="568279">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Knob Noster                   $3.48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Knob Noster                $3.48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325939271"/>
                  </a:ext>
                </a:extLst>
              </a:tr>
              <a:tr h="1099903">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Moving to Median would produce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$950,000 in additional revenues annually.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Moving to Median would produce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$950,000 in additional revenues annually.</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146" marR="931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521607975"/>
                  </a:ext>
                </a:extLst>
              </a:tr>
            </a:tbl>
          </a:graphicData>
        </a:graphic>
      </p:graphicFrame>
    </p:spTree>
    <p:extLst>
      <p:ext uri="{BB962C8B-B14F-4D97-AF65-F5344CB8AC3E}">
        <p14:creationId xmlns:p14="http://schemas.microsoft.com/office/powerpoint/2010/main" val="362233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9269B69-BA9D-4B89-9C2A-FBF222C97FC1}"/>
              </a:ext>
            </a:extLst>
          </p:cNvPr>
          <p:cNvSpPr>
            <a:spLocks noGrp="1"/>
          </p:cNvSpPr>
          <p:nvPr>
            <p:ph type="title"/>
          </p:nvPr>
        </p:nvSpPr>
        <p:spPr>
          <a:xfrm>
            <a:off x="568360" y="4536844"/>
            <a:ext cx="5109005" cy="1777829"/>
          </a:xfrm>
        </p:spPr>
        <p:txBody>
          <a:bodyPr>
            <a:normAutofit fontScale="90000"/>
          </a:bodyPr>
          <a:lstStyle/>
          <a:p>
            <a:r>
              <a:rPr lang="en-US" sz="4000" dirty="0"/>
              <a:t>7. Overview of Defense Communities Infrastructure Program and Infrastructure Bill</a:t>
            </a:r>
          </a:p>
        </p:txBody>
      </p:sp>
      <p:pic>
        <p:nvPicPr>
          <p:cNvPr id="4" name="Picture 2" descr="KNPS Logo">
            <a:extLst>
              <a:ext uri="{FF2B5EF4-FFF2-40B4-BE49-F238E27FC236}">
                <a16:creationId xmlns:a16="http://schemas.microsoft.com/office/drawing/2014/main" id="{504BC86A-3641-461D-861B-ABDC20AEBD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26" r="-1" b="13947"/>
          <a:stretch/>
        </p:blipFill>
        <p:spPr bwMode="auto">
          <a:xfrm>
            <a:off x="98384" y="1584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9771DCD-E2A1-4DE6-8B65-F2F9E7A5F344}"/>
              </a:ext>
            </a:extLst>
          </p:cNvPr>
          <p:cNvSpPr txBox="1"/>
          <p:nvPr/>
        </p:nvSpPr>
        <p:spPr>
          <a:xfrm>
            <a:off x="6164031" y="488615"/>
            <a:ext cx="5587999" cy="1785104"/>
          </a:xfrm>
          <a:prstGeom prst="rect">
            <a:avLst/>
          </a:prstGeom>
          <a:solidFill>
            <a:schemeClr val="tx1">
              <a:lumMod val="65000"/>
            </a:schemeClr>
          </a:solidFill>
        </p:spPr>
        <p:txBody>
          <a:bodyPr wrap="square" rtlCol="0">
            <a:spAutoFit/>
          </a:bodyPr>
          <a:lstStyle/>
          <a:p>
            <a:pPr marL="342900" indent="-342900">
              <a:buAutoNum type="arabicPeriod"/>
            </a:pPr>
            <a:r>
              <a:rPr lang="en-US" sz="2200" dirty="0">
                <a:latin typeface="Times New Roman" panose="02020603050405020304" pitchFamily="18" charset="0"/>
                <a:cs typeface="Times New Roman" panose="02020603050405020304" pitchFamily="18" charset="0"/>
              </a:rPr>
              <a:t>DCIP</a:t>
            </a:r>
          </a:p>
          <a:p>
            <a:pPr marL="342900" indent="-342900">
              <a:buFontTx/>
              <a:buAutoNum type="arabicPeriod"/>
            </a:pPr>
            <a:r>
              <a:rPr lang="en-US" sz="2200" dirty="0">
                <a:latin typeface="Times New Roman" panose="02020603050405020304" pitchFamily="18" charset="0"/>
                <a:cs typeface="Times New Roman" panose="02020603050405020304" pitchFamily="18" charset="0"/>
              </a:rPr>
              <a:t>Association of Defense Communities</a:t>
            </a:r>
          </a:p>
          <a:p>
            <a:pPr marL="342900" indent="-342900">
              <a:buAutoNum type="arabicPeriod"/>
            </a:pPr>
            <a:r>
              <a:rPr lang="en-US" sz="2200" dirty="0">
                <a:latin typeface="Times New Roman" panose="02020603050405020304" pitchFamily="18" charset="0"/>
                <a:cs typeface="Times New Roman" panose="02020603050405020304" pitchFamily="18" charset="0"/>
              </a:rPr>
              <a:t>Infrastructure Bill</a:t>
            </a:r>
          </a:p>
          <a:p>
            <a:pPr marL="342900" indent="-342900">
              <a:buAutoNum type="arabicPeriod"/>
            </a:pPr>
            <a:r>
              <a:rPr lang="en-US" sz="2200" dirty="0">
                <a:latin typeface="Times New Roman" panose="02020603050405020304" pitchFamily="18" charset="0"/>
                <a:cs typeface="Times New Roman" panose="02020603050405020304" pitchFamily="18" charset="0"/>
              </a:rPr>
              <a:t>Endorsements</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741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ffice of Local Defense Community Cooperation - Wikipedia">
            <a:extLst>
              <a:ext uri="{FF2B5EF4-FFF2-40B4-BE49-F238E27FC236}">
                <a16:creationId xmlns:a16="http://schemas.microsoft.com/office/drawing/2014/main" id="{1C094BBB-86DB-4F30-B446-BB3CDBC46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6807" y="570595"/>
            <a:ext cx="2328487" cy="22908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oin ADC&amp;#39;s DCIP Briefing on Monday, May 11 – Association of Defense  Communities">
            <a:extLst>
              <a:ext uri="{FF2B5EF4-FFF2-40B4-BE49-F238E27FC236}">
                <a16:creationId xmlns:a16="http://schemas.microsoft.com/office/drawing/2014/main" id="{3EFDEB42-3B47-46C1-BC9E-EA5B22265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08" t="20757" r="9808" b="21338"/>
          <a:stretch/>
        </p:blipFill>
        <p:spPr bwMode="auto">
          <a:xfrm>
            <a:off x="299962" y="677958"/>
            <a:ext cx="5664264" cy="207628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0F8B4008-6B51-4FCF-AF1D-A9F872F6D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218" y="652992"/>
            <a:ext cx="2126042" cy="21260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0E509C-E909-4BB6-8601-8B0DDBA3B3D2}"/>
              </a:ext>
            </a:extLst>
          </p:cNvPr>
          <p:cNvPicPr>
            <a:picLocks noChangeAspect="1"/>
          </p:cNvPicPr>
          <p:nvPr/>
        </p:nvPicPr>
        <p:blipFill>
          <a:blip r:embed="rId5"/>
          <a:stretch>
            <a:fillRect/>
          </a:stretch>
        </p:blipFill>
        <p:spPr>
          <a:xfrm>
            <a:off x="624113" y="3275390"/>
            <a:ext cx="11021181" cy="2977931"/>
          </a:xfrm>
          <a:prstGeom prst="rect">
            <a:avLst/>
          </a:prstGeom>
        </p:spPr>
      </p:pic>
    </p:spTree>
    <p:extLst>
      <p:ext uri="{BB962C8B-B14F-4D97-AF65-F5344CB8AC3E}">
        <p14:creationId xmlns:p14="http://schemas.microsoft.com/office/powerpoint/2010/main" val="859607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9269B69-BA9D-4B89-9C2A-FBF222C97FC1}"/>
              </a:ext>
            </a:extLst>
          </p:cNvPr>
          <p:cNvSpPr>
            <a:spLocks noGrp="1"/>
          </p:cNvSpPr>
          <p:nvPr>
            <p:ph type="title"/>
          </p:nvPr>
        </p:nvSpPr>
        <p:spPr>
          <a:xfrm>
            <a:off x="568360" y="4322664"/>
            <a:ext cx="5109005" cy="2117550"/>
          </a:xfrm>
        </p:spPr>
        <p:txBody>
          <a:bodyPr>
            <a:normAutofit fontScale="90000"/>
          </a:bodyPr>
          <a:lstStyle/>
          <a:p>
            <a:r>
              <a:rPr lang="en-US" sz="4000" dirty="0"/>
              <a:t>7. DCIP Proposal for KNHS Innovation Campus</a:t>
            </a:r>
            <a:br>
              <a:rPr lang="en-US" sz="4000" dirty="0"/>
            </a:br>
            <a:r>
              <a:rPr lang="en-US" sz="4000" dirty="0"/>
              <a:t>Endorsements</a:t>
            </a:r>
          </a:p>
        </p:txBody>
      </p:sp>
      <p:pic>
        <p:nvPicPr>
          <p:cNvPr id="4" name="Picture 2" descr="KNPS Logo">
            <a:extLst>
              <a:ext uri="{FF2B5EF4-FFF2-40B4-BE49-F238E27FC236}">
                <a16:creationId xmlns:a16="http://schemas.microsoft.com/office/drawing/2014/main" id="{504BC86A-3641-461D-861B-ABDC20AEBD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26" r="-1" b="13947"/>
          <a:stretch/>
        </p:blipFill>
        <p:spPr bwMode="auto">
          <a:xfrm>
            <a:off x="98384" y="1584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9771DCD-E2A1-4DE6-8B65-F2F9E7A5F344}"/>
              </a:ext>
            </a:extLst>
          </p:cNvPr>
          <p:cNvSpPr txBox="1"/>
          <p:nvPr/>
        </p:nvSpPr>
        <p:spPr>
          <a:xfrm>
            <a:off x="6191776" y="882547"/>
            <a:ext cx="5587999" cy="5509200"/>
          </a:xfrm>
          <a:prstGeom prst="rect">
            <a:avLst/>
          </a:prstGeom>
          <a:solidFill>
            <a:schemeClr val="tx1">
              <a:lumMod val="65000"/>
            </a:schemeClr>
          </a:solidFill>
        </p:spPr>
        <p:txBody>
          <a:bodyPr wrap="square" rtlCol="0">
            <a:spAutoFit/>
          </a:bodyPr>
          <a:lstStyle/>
          <a:p>
            <a:pPr marL="342900" indent="-342900">
              <a:buAutoNum type="arabicPeriod"/>
            </a:pPr>
            <a:r>
              <a:rPr lang="en-US" sz="2200" dirty="0">
                <a:latin typeface="Times New Roman" panose="02020603050405020304" pitchFamily="18" charset="0"/>
                <a:cs typeface="Times New Roman" panose="02020603050405020304" pitchFamily="18" charset="0"/>
              </a:rPr>
              <a:t>Knob Noster Board of Education</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AutoNum type="arabicPeriod"/>
            </a:pPr>
            <a:r>
              <a:rPr lang="en-US" sz="2200" dirty="0">
                <a:latin typeface="Times New Roman" panose="02020603050405020304" pitchFamily="18" charset="0"/>
                <a:cs typeface="Times New Roman" panose="02020603050405020304" pitchFamily="18" charset="0"/>
              </a:rPr>
              <a:t>Governor Mike Parson</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AutoNum type="arabicPeriod"/>
            </a:pPr>
            <a:r>
              <a:rPr lang="en-US" sz="2200" dirty="0">
                <a:latin typeface="Times New Roman" panose="02020603050405020304" pitchFamily="18" charset="0"/>
                <a:cs typeface="Times New Roman" panose="02020603050405020304" pitchFamily="18" charset="0"/>
              </a:rPr>
              <a:t>Senator Roy Blunt</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AutoNum type="arabicPeriod"/>
            </a:pPr>
            <a:r>
              <a:rPr lang="en-US" sz="2200" dirty="0">
                <a:latin typeface="Times New Roman" panose="02020603050405020304" pitchFamily="18" charset="0"/>
                <a:cs typeface="Times New Roman" panose="02020603050405020304" pitchFamily="18" charset="0"/>
              </a:rPr>
              <a:t>Senator Josh Hawley</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AutoNum type="arabicPeriod"/>
            </a:pPr>
            <a:r>
              <a:rPr lang="en-US" sz="2200" dirty="0">
                <a:latin typeface="Times New Roman" panose="02020603050405020304" pitchFamily="18" charset="0"/>
                <a:cs typeface="Times New Roman" panose="02020603050405020304" pitchFamily="18" charset="0"/>
              </a:rPr>
              <a:t>Congresswoman Vicky Hartzler</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AutoNum type="arabicPeriod"/>
            </a:pPr>
            <a:r>
              <a:rPr lang="en-US" sz="2200" dirty="0">
                <a:latin typeface="Times New Roman" panose="02020603050405020304" pitchFamily="18" charset="0"/>
                <a:cs typeface="Times New Roman" panose="02020603050405020304" pitchFamily="18" charset="0"/>
              </a:rPr>
              <a:t>Former 509 BWC Col Jeff </a:t>
            </a:r>
            <a:r>
              <a:rPr lang="en-US" sz="2200" dirty="0" err="1">
                <a:latin typeface="Times New Roman" panose="02020603050405020304" pitchFamily="18" charset="0"/>
                <a:cs typeface="Times New Roman" panose="02020603050405020304" pitchFamily="18" charset="0"/>
              </a:rPr>
              <a:t>Schriener</a:t>
            </a:r>
            <a:endParaRPr lang="en-US" sz="2200" dirty="0">
              <a:latin typeface="Times New Roman" panose="02020603050405020304" pitchFamily="18" charset="0"/>
              <a:cs typeface="Times New Roman" panose="02020603050405020304" pitchFamily="18" charset="0"/>
            </a:endParaRP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AutoNum type="arabicPeriod"/>
            </a:pPr>
            <a:r>
              <a:rPr lang="en-US" sz="2200" dirty="0">
                <a:latin typeface="Times New Roman" panose="02020603050405020304" pitchFamily="18" charset="0"/>
                <a:cs typeface="Times New Roman" panose="02020603050405020304" pitchFamily="18" charset="0"/>
              </a:rPr>
              <a:t>Former 509 BWC Brig Gen John Nichols</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AutoNum type="arabicPeriod"/>
            </a:pPr>
            <a:r>
              <a:rPr lang="en-US" sz="2200" dirty="0">
                <a:latin typeface="Times New Roman" panose="02020603050405020304" pitchFamily="18" charset="0"/>
                <a:cs typeface="Times New Roman" panose="02020603050405020304" pitchFamily="18" charset="0"/>
              </a:rPr>
              <a:t>Former 509 BWC Brig Gen Paul Tibbets</a:t>
            </a: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193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853" b="9812"/>
          <a:stretch/>
        </p:blipFill>
        <p:spPr>
          <a:xfrm>
            <a:off x="155767" y="660629"/>
            <a:ext cx="5433174" cy="6123917"/>
          </a:xfrm>
          <a:prstGeom prst="rect">
            <a:avLst/>
          </a:prstGeom>
        </p:spPr>
      </p:pic>
      <p:sp>
        <p:nvSpPr>
          <p:cNvPr id="3" name="Title 1"/>
          <p:cNvSpPr txBox="1">
            <a:spLocks/>
          </p:cNvSpPr>
          <p:nvPr/>
        </p:nvSpPr>
        <p:spPr>
          <a:xfrm>
            <a:off x="0" y="1"/>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dirty="0"/>
              <a:t>Commitment of Support from Missouri Governor Parson</a:t>
            </a:r>
          </a:p>
        </p:txBody>
      </p:sp>
      <p:sp>
        <p:nvSpPr>
          <p:cNvPr id="7" name="Rectangle 6"/>
          <p:cNvSpPr/>
          <p:nvPr/>
        </p:nvSpPr>
        <p:spPr>
          <a:xfrm>
            <a:off x="733425" y="5295900"/>
            <a:ext cx="4248150" cy="65722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19800" y="2478803"/>
            <a:ext cx="5767388" cy="3785652"/>
          </a:xfrm>
          <a:prstGeom prst="rect">
            <a:avLst/>
          </a:prstGeom>
          <a:noFill/>
        </p:spPr>
        <p:txBody>
          <a:bodyPr wrap="square" rtlCol="0">
            <a:spAutoFit/>
          </a:bodyPr>
          <a:lstStyle/>
          <a:p>
            <a:r>
              <a:rPr lang="en-US" sz="2400" dirty="0">
                <a:latin typeface="Baskerville Old Face" panose="02020602080505020303" pitchFamily="18" charset="0"/>
              </a:rPr>
              <a:t>“I have directed the Missouri Departments of Natural Resources, Transportation, and Economic Development to find potential funding sources from existing and secured funds and grants, should funding through Section 2834 of the National Defense Authorization Act of 2019 be secured.” </a:t>
            </a:r>
          </a:p>
          <a:p>
            <a:endParaRPr lang="en-US" sz="2400" dirty="0">
              <a:latin typeface="Baskerville Old Face" panose="02020602080505020303" pitchFamily="18" charset="0"/>
            </a:endParaRPr>
          </a:p>
          <a:p>
            <a:pPr algn="r"/>
            <a:r>
              <a:rPr lang="en-US" sz="2400" dirty="0">
                <a:latin typeface="Baskerville Old Face" panose="02020602080505020303" pitchFamily="18" charset="0"/>
              </a:rPr>
              <a:t>Missouri Governor Mike Parson</a:t>
            </a:r>
          </a:p>
          <a:p>
            <a:pPr algn="r"/>
            <a:r>
              <a:rPr lang="en-US" sz="2400" dirty="0">
                <a:latin typeface="Baskerville Old Face" panose="02020602080505020303" pitchFamily="18" charset="0"/>
              </a:rPr>
              <a:t>August 28, 2018</a:t>
            </a:r>
          </a:p>
        </p:txBody>
      </p:sp>
      <p:pic>
        <p:nvPicPr>
          <p:cNvPr id="1028" name="Picture 4" descr="Image result for missouri governor's 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4760" y="942062"/>
            <a:ext cx="1357468" cy="1357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971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C13C8-F2E8-48BC-95CF-378FA8ED6DA5}"/>
              </a:ext>
            </a:extLst>
          </p:cNvPr>
          <p:cNvPicPr>
            <a:picLocks noChangeAspect="1"/>
          </p:cNvPicPr>
          <p:nvPr/>
        </p:nvPicPr>
        <p:blipFill>
          <a:blip r:embed="rId2"/>
          <a:stretch>
            <a:fillRect/>
          </a:stretch>
        </p:blipFill>
        <p:spPr>
          <a:xfrm>
            <a:off x="173721" y="763929"/>
            <a:ext cx="5034147" cy="5910805"/>
          </a:xfrm>
          <a:prstGeom prst="rect">
            <a:avLst/>
          </a:prstGeom>
        </p:spPr>
      </p:pic>
      <p:sp>
        <p:nvSpPr>
          <p:cNvPr id="3" name="Title 1"/>
          <p:cNvSpPr txBox="1">
            <a:spLocks/>
          </p:cNvSpPr>
          <p:nvPr/>
        </p:nvSpPr>
        <p:spPr>
          <a:xfrm>
            <a:off x="0" y="1"/>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dirty="0"/>
              <a:t>Commitment of Support from Missouri Senator Blunt</a:t>
            </a:r>
          </a:p>
        </p:txBody>
      </p:sp>
      <p:sp>
        <p:nvSpPr>
          <p:cNvPr id="7" name="Rectangle 6"/>
          <p:cNvSpPr/>
          <p:nvPr/>
        </p:nvSpPr>
        <p:spPr>
          <a:xfrm>
            <a:off x="517365" y="4043016"/>
            <a:ext cx="4248150" cy="10807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19800" y="2478803"/>
            <a:ext cx="5767388" cy="3785652"/>
          </a:xfrm>
          <a:prstGeom prst="rect">
            <a:avLst/>
          </a:prstGeom>
          <a:noFill/>
        </p:spPr>
        <p:txBody>
          <a:bodyPr wrap="square" rtlCol="0">
            <a:spAutoFit/>
          </a:bodyPr>
          <a:lstStyle/>
          <a:p>
            <a:r>
              <a:rPr lang="en-US" sz="2400" dirty="0">
                <a:latin typeface="Baskerville Old Face" panose="02020602080505020303" pitchFamily="18" charset="0"/>
              </a:rPr>
              <a:t>“This innovation campus would provide robust K-12 and adult certificated career pathways in STEM, robotics, cybersecurity and aviation. …free preschool for active duty families….storm shelter for the community….history museum and performing arts center.” </a:t>
            </a:r>
          </a:p>
          <a:p>
            <a:endParaRPr lang="en-US" sz="2400" dirty="0">
              <a:latin typeface="Baskerville Old Face" panose="02020602080505020303" pitchFamily="18" charset="0"/>
            </a:endParaRPr>
          </a:p>
          <a:p>
            <a:pPr algn="r"/>
            <a:r>
              <a:rPr lang="en-US" sz="2400" dirty="0">
                <a:latin typeface="Baskerville Old Face" panose="02020602080505020303" pitchFamily="18" charset="0"/>
              </a:rPr>
              <a:t>Senator Roy Blunt</a:t>
            </a:r>
          </a:p>
          <a:p>
            <a:pPr algn="r"/>
            <a:r>
              <a:rPr lang="en-US" sz="2400" dirty="0">
                <a:latin typeface="Baskerville Old Face" panose="02020602080505020303" pitchFamily="18" charset="0"/>
              </a:rPr>
              <a:t>June 18, 2020</a:t>
            </a:r>
          </a:p>
        </p:txBody>
      </p:sp>
      <p:pic>
        <p:nvPicPr>
          <p:cNvPr id="1028" name="Picture 4" descr="Image result for missouri governor's 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4760" y="942062"/>
            <a:ext cx="1357468" cy="1357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80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9269B69-BA9D-4B89-9C2A-FBF222C97FC1}"/>
              </a:ext>
            </a:extLst>
          </p:cNvPr>
          <p:cNvSpPr>
            <a:spLocks noGrp="1"/>
          </p:cNvSpPr>
          <p:nvPr>
            <p:ph type="title"/>
          </p:nvPr>
        </p:nvSpPr>
        <p:spPr>
          <a:xfrm>
            <a:off x="568360" y="4322664"/>
            <a:ext cx="5109005" cy="2117550"/>
          </a:xfrm>
        </p:spPr>
        <p:txBody>
          <a:bodyPr>
            <a:normAutofit/>
          </a:bodyPr>
          <a:lstStyle/>
          <a:p>
            <a:r>
              <a:rPr lang="en-US" sz="4000" dirty="0"/>
              <a:t>7. Current Progress Toward the Plan</a:t>
            </a:r>
          </a:p>
        </p:txBody>
      </p:sp>
      <p:pic>
        <p:nvPicPr>
          <p:cNvPr id="4" name="Picture 2" descr="KNPS Logo">
            <a:extLst>
              <a:ext uri="{FF2B5EF4-FFF2-40B4-BE49-F238E27FC236}">
                <a16:creationId xmlns:a16="http://schemas.microsoft.com/office/drawing/2014/main" id="{504BC86A-3641-461D-861B-ABDC20AEBD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26" r="-1" b="13947"/>
          <a:stretch/>
        </p:blipFill>
        <p:spPr bwMode="auto">
          <a:xfrm>
            <a:off x="98384" y="1584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9771DCD-E2A1-4DE6-8B65-F2F9E7A5F344}"/>
              </a:ext>
            </a:extLst>
          </p:cNvPr>
          <p:cNvSpPr txBox="1"/>
          <p:nvPr/>
        </p:nvSpPr>
        <p:spPr>
          <a:xfrm>
            <a:off x="6191776" y="882547"/>
            <a:ext cx="5587999" cy="3139321"/>
          </a:xfrm>
          <a:prstGeom prst="rect">
            <a:avLst/>
          </a:prstGeom>
          <a:solidFill>
            <a:schemeClr val="tx1">
              <a:lumMod val="65000"/>
            </a:schemeClr>
          </a:solidFill>
        </p:spPr>
        <p:txBody>
          <a:bodyPr wrap="square" rtlCol="0">
            <a:spAutoFit/>
          </a:bodyPr>
          <a:lstStyle/>
          <a:p>
            <a:pPr marL="342900" indent="-342900">
              <a:buAutoNum type="arabicPeriod"/>
            </a:pPr>
            <a:r>
              <a:rPr lang="en-US" sz="2200" dirty="0">
                <a:latin typeface="Times New Roman" panose="02020603050405020304" pitchFamily="18" charset="0"/>
                <a:cs typeface="Times New Roman" panose="02020603050405020304" pitchFamily="18" charset="0"/>
              </a:rPr>
              <a:t>No Action – Implications</a:t>
            </a:r>
          </a:p>
          <a:p>
            <a:pPr marL="342900" indent="-342900">
              <a:buAutoNum type="arabicPeriod"/>
            </a:pPr>
            <a:r>
              <a:rPr lang="en-US" sz="2200" dirty="0">
                <a:latin typeface="Times New Roman" panose="02020603050405020304" pitchFamily="18" charset="0"/>
                <a:cs typeface="Times New Roman" panose="02020603050405020304" pitchFamily="18" charset="0"/>
              </a:rPr>
              <a:t>Reserve Balances</a:t>
            </a:r>
          </a:p>
          <a:p>
            <a:pPr marL="342900" indent="-342900">
              <a:buAutoNum type="arabicPeriod"/>
            </a:pPr>
            <a:r>
              <a:rPr lang="en-US" sz="2200" dirty="0">
                <a:latin typeface="Times New Roman" panose="02020603050405020304" pitchFamily="18" charset="0"/>
                <a:cs typeface="Times New Roman" panose="02020603050405020304" pitchFamily="18" charset="0"/>
              </a:rPr>
              <a:t>Acquisition of New Site</a:t>
            </a:r>
          </a:p>
          <a:p>
            <a:pPr marL="342900" indent="-342900">
              <a:buAutoNum type="arabicPeriod"/>
            </a:pPr>
            <a:r>
              <a:rPr lang="en-US" sz="2200" dirty="0">
                <a:latin typeface="Times New Roman" panose="02020603050405020304" pitchFamily="18" charset="0"/>
                <a:cs typeface="Times New Roman" panose="02020603050405020304" pitchFamily="18" charset="0"/>
              </a:rPr>
              <a:t>SEMA Grant: $4.5 million Grant</a:t>
            </a:r>
          </a:p>
          <a:p>
            <a:pPr marL="342900" indent="-342900">
              <a:buAutoNum type="arabicPeriod"/>
            </a:pPr>
            <a:r>
              <a:rPr lang="en-US" sz="2200" dirty="0">
                <a:latin typeface="Times New Roman" panose="02020603050405020304" pitchFamily="18" charset="0"/>
                <a:cs typeface="Times New Roman" panose="02020603050405020304" pitchFamily="18" charset="0"/>
              </a:rPr>
              <a:t>Little Wingmen Preschool:  $1.0 million DODEA Grant</a:t>
            </a:r>
          </a:p>
          <a:p>
            <a:pPr marL="342900" indent="-342900">
              <a:buAutoNum type="arabicPeriod"/>
            </a:pPr>
            <a:r>
              <a:rPr lang="en-US" sz="2200" dirty="0">
                <a:latin typeface="Times New Roman" panose="02020603050405020304" pitchFamily="18" charset="0"/>
                <a:cs typeface="Times New Roman" panose="02020603050405020304" pitchFamily="18" charset="0"/>
              </a:rPr>
              <a:t>STEM Grants - $4 million and counting</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577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KNPS Logo">
            <a:extLst>
              <a:ext uri="{FF2B5EF4-FFF2-40B4-BE49-F238E27FC236}">
                <a16:creationId xmlns:a16="http://schemas.microsoft.com/office/drawing/2014/main" id="{B378FDEF-0EA1-4884-B40C-4281BC91D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017" y="188740"/>
            <a:ext cx="1425448" cy="145436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125FB4F-8DFB-4AFC-9BE1-505F0D094D03}"/>
              </a:ext>
            </a:extLst>
          </p:cNvPr>
          <p:cNvSpPr txBox="1"/>
          <p:nvPr/>
        </p:nvSpPr>
        <p:spPr>
          <a:xfrm>
            <a:off x="10029466" y="1381491"/>
            <a:ext cx="2256744" cy="523220"/>
          </a:xfrm>
          <a:prstGeom prst="rect">
            <a:avLst/>
          </a:prstGeom>
          <a:noFill/>
          <a:ln w="12700">
            <a:noFill/>
          </a:ln>
        </p:spPr>
        <p:txBody>
          <a:bodyPr wrap="square" rtlCol="0">
            <a:spAutoFit/>
          </a:bodyPr>
          <a:lstStyle/>
          <a:p>
            <a:pPr algn="ctr"/>
            <a:r>
              <a:rPr lang="en-US" sz="2800" dirty="0">
                <a:solidFill>
                  <a:srgbClr val="0E357C"/>
                </a:solidFill>
                <a:latin typeface="Agency FB" panose="020B0503020202020204" pitchFamily="34" charset="0"/>
              </a:rPr>
              <a:t>WHITEMAN AFB</a:t>
            </a:r>
          </a:p>
        </p:txBody>
      </p:sp>
      <p:pic>
        <p:nvPicPr>
          <p:cNvPr id="1040" name="Picture 16" descr="Image result for air force">
            <a:extLst>
              <a:ext uri="{FF2B5EF4-FFF2-40B4-BE49-F238E27FC236}">
                <a16:creationId xmlns:a16="http://schemas.microsoft.com/office/drawing/2014/main" id="{2331282F-8B97-43E2-9C47-4DAA0E8FE8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32" r="12906" b="19231"/>
          <a:stretch/>
        </p:blipFill>
        <p:spPr bwMode="auto">
          <a:xfrm>
            <a:off x="10443983" y="188740"/>
            <a:ext cx="1329435" cy="12022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018" y="405939"/>
            <a:ext cx="8458781" cy="1277850"/>
          </a:xfrm>
          <a:prstGeom prst="rect">
            <a:avLst/>
          </a:prstGeom>
        </p:spPr>
        <p:txBody>
          <a:bodyPr wrap="square">
            <a:spAutoFit/>
          </a:bodyPr>
          <a:lstStyle/>
          <a:p>
            <a:pPr algn="ctr">
              <a:lnSpc>
                <a:spcPct val="107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Knob Noster High School</a:t>
            </a:r>
          </a:p>
          <a:p>
            <a:pPr algn="ctr">
              <a:lnSpc>
                <a:spcPct val="107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Innovation Campus &amp; Transitioning Veteran Training Center</a:t>
            </a:r>
          </a:p>
          <a:p>
            <a:pPr algn="ctr">
              <a:lnSpc>
                <a:spcPct val="107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Project Value Proposition</a:t>
            </a:r>
          </a:p>
        </p:txBody>
      </p:sp>
      <p:sp>
        <p:nvSpPr>
          <p:cNvPr id="7" name="TextBox 6"/>
          <p:cNvSpPr txBox="1"/>
          <p:nvPr/>
        </p:nvSpPr>
        <p:spPr>
          <a:xfrm>
            <a:off x="326570" y="1689268"/>
            <a:ext cx="11527971" cy="5478423"/>
          </a:xfrm>
          <a:prstGeom prst="rect">
            <a:avLst/>
          </a:prstGeom>
          <a:noFill/>
          <a:ln w="38100">
            <a:noFill/>
          </a:ln>
        </p:spPr>
        <p:txBody>
          <a:bodyPr wrap="square" rtlCol="0" anchor="ctr" anchorCtr="0">
            <a:spAutoFit/>
          </a:bodyPr>
          <a:lstStyle/>
          <a:p>
            <a:r>
              <a:rPr lang="en-US" sz="1400" b="1" dirty="0">
                <a:latin typeface="Times New Roman" panose="02020603050405020304" pitchFamily="18" charset="0"/>
                <a:cs typeface="Times New Roman" panose="02020603050405020304" pitchFamily="18" charset="0"/>
              </a:rPr>
              <a:t>1.  New Knob Noster High School Innovation Campus and Transitioning Veteran Learning Center</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Strengthen mission readiness and enhance quality of life at Whiteman AFB through a new Knob Noster High School Innovation Campus and Transiting Veteran Learning Center, enhanced joint-use facilities, specialized military-family services, targeted workforce development, innovative, academic programs.</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2.  Multiple All-Weather Indoor and Outdoor Joint-Use Youth and Adult Athletic and Activities Facilities</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Enhance Whiteman Air Force Base amenities, while significantly reducing overall cost of ownership of recreational properties through joint-use partnerships.</a:t>
            </a:r>
          </a:p>
          <a:p>
            <a:r>
              <a:rPr lang="en-US" sz="1400" b="1" dirty="0">
                <a:solidFill>
                  <a:srgbClr val="FF0000"/>
                </a:solidFill>
                <a:latin typeface="Times New Roman" panose="02020603050405020304" pitchFamily="18" charset="0"/>
                <a:cs typeface="Times New Roman" panose="02020603050405020304" pitchFamily="18" charset="0"/>
              </a:rPr>
              <a:t>GROUNDBREAKING SET FOR SUMMER 2022 – PHASE I OF CONSTRUCTION PROJECT</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3.  STEM Aligned High School Student and Veteran Career and College Programming and Workforce Ecosystem</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Strategically align academic programming to supply graduates equipped to immediately enter college or careers in STEM, Robotics, Cybersecurity, Computer Science, Aviation, or the Armed Services.</a:t>
            </a:r>
          </a:p>
          <a:p>
            <a:r>
              <a:rPr lang="en-US" sz="1400"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4.  Integrated SEMA P-361 Safe Room and Storm Shelter to Serve the Whiteman AFB and Knob Noster Communities</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Enhance safety for students, residents, employees and visitors of Whiteman AFB, through delivery of a SEMA P-361 Safe Room and Storm Shelter that will remain immediately accessible 24 hours a day 365 days a year. </a:t>
            </a:r>
            <a:r>
              <a:rPr lang="en-US" sz="1400" b="1" dirty="0">
                <a:solidFill>
                  <a:srgbClr val="FF0000"/>
                </a:solidFill>
                <a:latin typeface="Times New Roman" panose="02020603050405020304" pitchFamily="18" charset="0"/>
                <a:cs typeface="Times New Roman" panose="02020603050405020304" pitchFamily="18" charset="0"/>
              </a:rPr>
              <a:t>SUBSTANTIALLY AWARDED OCTOBER 2021</a:t>
            </a:r>
          </a:p>
          <a:p>
            <a:r>
              <a:rPr lang="en-US" sz="1400" b="1"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5.  Whiteman Air Force Base History Museum and Integrated Performing Arts Center</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Achieve historical preservation and engagement of the Air Force with our nation’s citizenship through establishment of the Whiteman Air Force Base History Museum and Whiteman Performing Arts Center.</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6.  Enhanced Early Childhood Learning Center</a:t>
            </a:r>
          </a:p>
          <a:p>
            <a:r>
              <a:rPr lang="en-US" sz="1400" dirty="0">
                <a:latin typeface="Times New Roman" panose="02020603050405020304" pitchFamily="18" charset="0"/>
                <a:cs typeface="Times New Roman" panose="02020603050405020304" pitchFamily="18" charset="0"/>
              </a:rPr>
              <a:t>This Facility Expansion will create space in existing facilities to allow for the expansion of Childcare Programs to Serve 100% of 3-5 year old students at Whiteman AFB.  The proposed model is sustainable, scalable, and replicable for other installations across the country. </a:t>
            </a:r>
            <a:r>
              <a:rPr lang="en-US" sz="1400" b="1" dirty="0">
                <a:solidFill>
                  <a:srgbClr val="FF0000"/>
                </a:solidFill>
                <a:latin typeface="Times New Roman" panose="02020603050405020304" pitchFamily="18" charset="0"/>
                <a:cs typeface="Times New Roman" panose="02020603050405020304" pitchFamily="18" charset="0"/>
              </a:rPr>
              <a:t>DOORS OPENED FALL 2020</a:t>
            </a:r>
          </a:p>
          <a:p>
            <a:endParaRPr lang="en-US" sz="1400" dirty="0">
              <a:latin typeface="Times New Roman" panose="02020603050405020304" pitchFamily="18" charset="0"/>
              <a:cs typeface="Times New Roman" panose="02020603050405020304" pitchFamily="18" charset="0"/>
            </a:endParaRPr>
          </a:p>
          <a:p>
            <a:r>
              <a:rPr lang="en-US" sz="1400" dirty="0">
                <a:latin typeface="+mj-lt"/>
              </a:rPr>
              <a:t> </a:t>
            </a:r>
          </a:p>
        </p:txBody>
      </p:sp>
    </p:spTree>
    <p:extLst>
      <p:ext uri="{BB962C8B-B14F-4D97-AF65-F5344CB8AC3E}">
        <p14:creationId xmlns:p14="http://schemas.microsoft.com/office/powerpoint/2010/main" val="180391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KNPS Logo">
            <a:extLst>
              <a:ext uri="{FF2B5EF4-FFF2-40B4-BE49-F238E27FC236}">
                <a16:creationId xmlns:a16="http://schemas.microsoft.com/office/drawing/2014/main" id="{B378FDEF-0EA1-4884-B40C-4281BC91D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379" y="212421"/>
            <a:ext cx="1356511" cy="1384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76707" y="136403"/>
            <a:ext cx="8691203" cy="768031"/>
          </a:xfrm>
          <a:prstGeom prst="rect">
            <a:avLst/>
          </a:prstGeom>
        </p:spPr>
        <p:txBody>
          <a:bodyPr wrap="square">
            <a:spAutoFit/>
          </a:bodyPr>
          <a:lstStyle/>
          <a:p>
            <a:pPr algn="ctr">
              <a:lnSpc>
                <a:spcPct val="107000"/>
              </a:lnSpc>
            </a:pPr>
            <a:r>
              <a:rPr lang="en-US" sz="4400" dirty="0">
                <a:latin typeface="Times New Roman" panose="02020603050405020304" pitchFamily="18" charset="0"/>
                <a:ea typeface="Calibri" panose="020F0502020204030204" pitchFamily="34" charset="0"/>
                <a:cs typeface="Times New Roman" panose="02020603050405020304" pitchFamily="18" charset="0"/>
              </a:rPr>
              <a:t>$1.0 Million DODEA Grant </a:t>
            </a:r>
          </a:p>
        </p:txBody>
      </p:sp>
      <p:sp>
        <p:nvSpPr>
          <p:cNvPr id="38" name="Rectangle 37">
            <a:extLst>
              <a:ext uri="{FF2B5EF4-FFF2-40B4-BE49-F238E27FC236}">
                <a16:creationId xmlns:a16="http://schemas.microsoft.com/office/drawing/2014/main" id="{F525F3F8-DB1B-4356-804B-81D1A9118708}"/>
              </a:ext>
            </a:extLst>
          </p:cNvPr>
          <p:cNvSpPr/>
          <p:nvPr/>
        </p:nvSpPr>
        <p:spPr>
          <a:xfrm>
            <a:off x="3282157" y="863668"/>
            <a:ext cx="7552910" cy="522259"/>
          </a:xfrm>
          <a:prstGeom prst="rect">
            <a:avLst/>
          </a:prstGeom>
        </p:spPr>
        <p:txBody>
          <a:bodyPr wrap="square">
            <a:spAutoFit/>
          </a:bodyPr>
          <a:lstStyle/>
          <a:p>
            <a:pPr algn="ctr">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Little Wingmen Preschool – Established 2020</a:t>
            </a:r>
          </a:p>
        </p:txBody>
      </p:sp>
      <p:pic>
        <p:nvPicPr>
          <p:cNvPr id="4" name="Picture 3">
            <a:extLst>
              <a:ext uri="{FF2B5EF4-FFF2-40B4-BE49-F238E27FC236}">
                <a16:creationId xmlns:a16="http://schemas.microsoft.com/office/drawing/2014/main" id="{5F213FBB-0794-45FF-A6C4-3B2F4D530D5A}"/>
              </a:ext>
            </a:extLst>
          </p:cNvPr>
          <p:cNvPicPr>
            <a:picLocks noChangeAspect="1"/>
          </p:cNvPicPr>
          <p:nvPr/>
        </p:nvPicPr>
        <p:blipFill>
          <a:blip r:embed="rId3"/>
          <a:stretch>
            <a:fillRect/>
          </a:stretch>
        </p:blipFill>
        <p:spPr>
          <a:xfrm>
            <a:off x="-62896" y="1631699"/>
            <a:ext cx="8829524" cy="4438286"/>
          </a:xfrm>
          <a:prstGeom prst="rect">
            <a:avLst/>
          </a:prstGeom>
        </p:spPr>
      </p:pic>
      <p:pic>
        <p:nvPicPr>
          <p:cNvPr id="10242" name="Picture 2" descr="DoDEA Communications - YouTube">
            <a:extLst>
              <a:ext uri="{FF2B5EF4-FFF2-40B4-BE49-F238E27FC236}">
                <a16:creationId xmlns:a16="http://schemas.microsoft.com/office/drawing/2014/main" id="{237C17A9-4BFF-449D-A87C-F4C172548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886" y="2042604"/>
            <a:ext cx="3616476" cy="361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96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B67F71-CEE3-4352-9F1E-4928DE46F279}"/>
              </a:ext>
            </a:extLst>
          </p:cNvPr>
          <p:cNvPicPr>
            <a:picLocks noChangeAspect="1"/>
          </p:cNvPicPr>
          <p:nvPr/>
        </p:nvPicPr>
        <p:blipFill rotWithShape="1">
          <a:blip r:embed="rId2"/>
          <a:srcRect t="1273"/>
          <a:stretch/>
        </p:blipFill>
        <p:spPr>
          <a:xfrm>
            <a:off x="306672" y="103269"/>
            <a:ext cx="5291716" cy="6754731"/>
          </a:xfrm>
          <a:prstGeom prst="rect">
            <a:avLst/>
          </a:prstGeom>
        </p:spPr>
      </p:pic>
      <p:sp>
        <p:nvSpPr>
          <p:cNvPr id="4" name="TextBox 3">
            <a:extLst>
              <a:ext uri="{FF2B5EF4-FFF2-40B4-BE49-F238E27FC236}">
                <a16:creationId xmlns:a16="http://schemas.microsoft.com/office/drawing/2014/main" id="{5B1850BA-A0BE-4681-A6F5-47E448E27270}"/>
              </a:ext>
            </a:extLst>
          </p:cNvPr>
          <p:cNvSpPr txBox="1"/>
          <p:nvPr/>
        </p:nvSpPr>
        <p:spPr>
          <a:xfrm>
            <a:off x="5856887" y="423709"/>
            <a:ext cx="6282559" cy="5413790"/>
          </a:xfrm>
          <a:prstGeom prst="rect">
            <a:avLst/>
          </a:prstGeom>
          <a:noFill/>
        </p:spPr>
        <p:txBody>
          <a:bodyPr wrap="square">
            <a:spAutoFit/>
          </a:bodyPr>
          <a:lstStyle/>
          <a:p>
            <a:pPr marL="0" marR="0" algn="ctr">
              <a:lnSpc>
                <a:spcPct val="107000"/>
              </a:lnSpc>
              <a:spcBef>
                <a:spcPts val="0"/>
              </a:spcBef>
              <a:spcAft>
                <a:spcPts val="0"/>
              </a:spcAft>
            </a:pPr>
            <a:r>
              <a:rPr lang="en-US" sz="5400" dirty="0">
                <a:solidFill>
                  <a:srgbClr val="DB7F31"/>
                </a:solidFill>
                <a:latin typeface="Times New Roman" panose="02020603050405020304" pitchFamily="18" charset="0"/>
                <a:ea typeface="Calibri" panose="020F0502020204030204" pitchFamily="34" charset="0"/>
                <a:cs typeface="Times New Roman" panose="02020603050405020304" pitchFamily="18" charset="0"/>
              </a:rPr>
              <a:t>Discussion Topics</a:t>
            </a:r>
            <a:endParaRPr lang="en-US" sz="5400" dirty="0">
              <a:solidFill>
                <a:srgbClr val="DB7F3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1.	Current State of Performance in Knob Noster Public 	Schools</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2.  	Public K-12 Education: The Number One Issue 	Impacting Military 	Mission Readiness &amp; Quality of Life</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3.  	The Role of Knob Noster Public School in Driving 	Community/Economic Development</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4.	Why the Need for a New Knob Noster High School</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5.  	Current State of Affairs in Knob Noster Public Schools</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6. 	Overview of Local Tax Effort and Federal Impact Aid  </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7.  	Overview of the Defense Communities Infrastructure 	Program and Infrastructure Bill</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8.  	Current Progress towards the Plan </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9.	Preparation for Open Enrollment </a:t>
            </a:r>
          </a:p>
          <a:p>
            <a:pPr marL="0" marR="0">
              <a:lnSpc>
                <a:spcPct val="107000"/>
              </a:lnSpc>
              <a:spcBef>
                <a:spcPts val="0"/>
              </a:spcBef>
              <a:spcAft>
                <a:spcPts val="0"/>
              </a:spcAft>
            </a:pPr>
            <a:r>
              <a:rPr lang="en-US" dirty="0">
                <a:effectLst/>
                <a:ea typeface="Calibri" panose="020F0502020204030204" pitchFamily="34" charset="0"/>
                <a:cs typeface="Times New Roman" panose="02020603050405020304" pitchFamily="18" charset="0"/>
              </a:rPr>
              <a:t>10.	Next Steps</a:t>
            </a:r>
          </a:p>
        </p:txBody>
      </p:sp>
    </p:spTree>
    <p:extLst>
      <p:ext uri="{BB962C8B-B14F-4D97-AF65-F5344CB8AC3E}">
        <p14:creationId xmlns:p14="http://schemas.microsoft.com/office/powerpoint/2010/main" val="1969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KNPS Logo">
            <a:extLst>
              <a:ext uri="{FF2B5EF4-FFF2-40B4-BE49-F238E27FC236}">
                <a16:creationId xmlns:a16="http://schemas.microsoft.com/office/drawing/2014/main" id="{B378FDEF-0EA1-4884-B40C-4281BC91D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379" y="212421"/>
            <a:ext cx="1356511" cy="1384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71869" y="36507"/>
            <a:ext cx="8691203" cy="768031"/>
          </a:xfrm>
          <a:prstGeom prst="rect">
            <a:avLst/>
          </a:prstGeom>
        </p:spPr>
        <p:txBody>
          <a:bodyPr wrap="square">
            <a:spAutoFit/>
          </a:bodyPr>
          <a:lstStyle/>
          <a:p>
            <a:pPr algn="ctr">
              <a:lnSpc>
                <a:spcPct val="107000"/>
              </a:lnSpc>
            </a:pPr>
            <a:r>
              <a:rPr lang="en-US" sz="4400" dirty="0">
                <a:latin typeface="Times New Roman" panose="02020603050405020304" pitchFamily="18" charset="0"/>
                <a:ea typeface="Calibri" panose="020F0502020204030204" pitchFamily="34" charset="0"/>
                <a:cs typeface="Times New Roman" panose="02020603050405020304" pitchFamily="18" charset="0"/>
              </a:rPr>
              <a:t>$4.5 Million SEMA Grant Notice</a:t>
            </a:r>
          </a:p>
        </p:txBody>
      </p:sp>
      <p:sp>
        <p:nvSpPr>
          <p:cNvPr id="38" name="Rectangle 37">
            <a:extLst>
              <a:ext uri="{FF2B5EF4-FFF2-40B4-BE49-F238E27FC236}">
                <a16:creationId xmlns:a16="http://schemas.microsoft.com/office/drawing/2014/main" id="{F525F3F8-DB1B-4356-804B-81D1A9118708}"/>
              </a:ext>
            </a:extLst>
          </p:cNvPr>
          <p:cNvSpPr/>
          <p:nvPr/>
        </p:nvSpPr>
        <p:spPr>
          <a:xfrm>
            <a:off x="3257966" y="650792"/>
            <a:ext cx="6602072" cy="983283"/>
          </a:xfrm>
          <a:prstGeom prst="rect">
            <a:avLst/>
          </a:prstGeom>
        </p:spPr>
        <p:txBody>
          <a:bodyPr wrap="square">
            <a:spAutoFit/>
          </a:bodyPr>
          <a:lstStyle/>
          <a:p>
            <a:pPr algn="ctr">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For the proposed $170’ +/- Diameter Monolithic Dome Saferoom / Gymnasium</a:t>
            </a:r>
          </a:p>
        </p:txBody>
      </p:sp>
      <p:pic>
        <p:nvPicPr>
          <p:cNvPr id="18" name="Picture 17">
            <a:extLst>
              <a:ext uri="{FF2B5EF4-FFF2-40B4-BE49-F238E27FC236}">
                <a16:creationId xmlns:a16="http://schemas.microsoft.com/office/drawing/2014/main" id="{9EE3B0CD-B822-46EE-BCC0-32D718146105}"/>
              </a:ext>
            </a:extLst>
          </p:cNvPr>
          <p:cNvPicPr>
            <a:picLocks noChangeAspect="1"/>
          </p:cNvPicPr>
          <p:nvPr/>
        </p:nvPicPr>
        <p:blipFill>
          <a:blip r:embed="rId3"/>
          <a:stretch>
            <a:fillRect/>
          </a:stretch>
        </p:blipFill>
        <p:spPr>
          <a:xfrm>
            <a:off x="1553029" y="1909287"/>
            <a:ext cx="9443216" cy="4699552"/>
          </a:xfrm>
          <a:prstGeom prst="rect">
            <a:avLst/>
          </a:prstGeom>
          <a:ln w="200025" cmpd="tri">
            <a:solidFill>
              <a:schemeClr val="tx1"/>
            </a:solidFill>
          </a:ln>
        </p:spPr>
      </p:pic>
      <p:pic>
        <p:nvPicPr>
          <p:cNvPr id="9218" name="Picture 2" descr="Missouri State Emergency Management Agency (SEMA) - Missouri Legal Services">
            <a:extLst>
              <a:ext uri="{FF2B5EF4-FFF2-40B4-BE49-F238E27FC236}">
                <a16:creationId xmlns:a16="http://schemas.microsoft.com/office/drawing/2014/main" id="{1380FBB3-876D-443B-A907-17487B2A1B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32" b="22177"/>
          <a:stretch/>
        </p:blipFill>
        <p:spPr bwMode="auto">
          <a:xfrm>
            <a:off x="6982581" y="5239657"/>
            <a:ext cx="3810000" cy="123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1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KNPS Logo">
            <a:extLst>
              <a:ext uri="{FF2B5EF4-FFF2-40B4-BE49-F238E27FC236}">
                <a16:creationId xmlns:a16="http://schemas.microsoft.com/office/drawing/2014/main" id="{B378FDEF-0EA1-4884-B40C-4281BC91D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379" y="212420"/>
            <a:ext cx="1595816" cy="16281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52591" y="212420"/>
            <a:ext cx="8691203" cy="768031"/>
          </a:xfrm>
          <a:prstGeom prst="rect">
            <a:avLst/>
          </a:prstGeom>
        </p:spPr>
        <p:txBody>
          <a:bodyPr wrap="square">
            <a:spAutoFit/>
          </a:bodyPr>
          <a:lstStyle/>
          <a:p>
            <a:pPr algn="ctr">
              <a:lnSpc>
                <a:spcPct val="107000"/>
              </a:lnSpc>
            </a:pPr>
            <a:r>
              <a:rPr lang="en-US" sz="4400" dirty="0">
                <a:latin typeface="Times New Roman" panose="02020603050405020304" pitchFamily="18" charset="0"/>
                <a:ea typeface="Calibri" panose="020F0502020204030204" pitchFamily="34" charset="0"/>
                <a:cs typeface="Times New Roman" panose="02020603050405020304" pitchFamily="18" charset="0"/>
              </a:rPr>
              <a:t>Site Orientation</a:t>
            </a:r>
          </a:p>
        </p:txBody>
      </p:sp>
      <p:pic>
        <p:nvPicPr>
          <p:cNvPr id="5" name="Picture 4">
            <a:extLst>
              <a:ext uri="{FF2B5EF4-FFF2-40B4-BE49-F238E27FC236}">
                <a16:creationId xmlns:a16="http://schemas.microsoft.com/office/drawing/2014/main" id="{A148EB49-E147-4A70-968D-13A68A51496A}"/>
              </a:ext>
            </a:extLst>
          </p:cNvPr>
          <p:cNvPicPr>
            <a:picLocks noChangeAspect="1"/>
          </p:cNvPicPr>
          <p:nvPr/>
        </p:nvPicPr>
        <p:blipFill>
          <a:blip r:embed="rId3"/>
          <a:stretch>
            <a:fillRect/>
          </a:stretch>
        </p:blipFill>
        <p:spPr>
          <a:xfrm>
            <a:off x="4763500" y="1751018"/>
            <a:ext cx="6958599" cy="4886421"/>
          </a:xfrm>
          <a:prstGeom prst="rect">
            <a:avLst/>
          </a:prstGeom>
        </p:spPr>
      </p:pic>
      <p:sp>
        <p:nvSpPr>
          <p:cNvPr id="7" name="Rectangle 6">
            <a:extLst>
              <a:ext uri="{FF2B5EF4-FFF2-40B4-BE49-F238E27FC236}">
                <a16:creationId xmlns:a16="http://schemas.microsoft.com/office/drawing/2014/main" id="{9F406FDB-17B4-4380-B0C6-38B4F06B2BB7}"/>
              </a:ext>
            </a:extLst>
          </p:cNvPr>
          <p:cNvSpPr/>
          <p:nvPr/>
        </p:nvSpPr>
        <p:spPr>
          <a:xfrm>
            <a:off x="272297" y="1965967"/>
            <a:ext cx="3870783" cy="4017446"/>
          </a:xfrm>
          <a:prstGeom prst="rect">
            <a:avLst/>
          </a:prstGeom>
        </p:spPr>
        <p:txBody>
          <a:bodyPr wrap="square">
            <a:spAutoFit/>
          </a:bodyPr>
          <a:lstStyle/>
          <a:p>
            <a:pPr algn="ctr">
              <a:lnSpc>
                <a:spcPct val="107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The site for the proposed new facility is located just north of the intersection of Hwy 50 and Hwy 23, the main exit servicing Whiteman AFB and Knob Noster.  The site is approximately 1 mile from the main entrance to Whiteman AFB </a:t>
            </a:r>
          </a:p>
          <a:p>
            <a:pPr algn="ctr">
              <a:lnSpc>
                <a:spcPct val="107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(Spirit Gate).</a:t>
            </a:r>
          </a:p>
        </p:txBody>
      </p:sp>
      <p:sp>
        <p:nvSpPr>
          <p:cNvPr id="8" name="Rectangle 7">
            <a:extLst>
              <a:ext uri="{FF2B5EF4-FFF2-40B4-BE49-F238E27FC236}">
                <a16:creationId xmlns:a16="http://schemas.microsoft.com/office/drawing/2014/main" id="{10654255-3E70-48AF-BB6F-46A65DC2C3E9}"/>
              </a:ext>
            </a:extLst>
          </p:cNvPr>
          <p:cNvSpPr/>
          <p:nvPr/>
        </p:nvSpPr>
        <p:spPr>
          <a:xfrm rot="161163">
            <a:off x="8222551" y="1779168"/>
            <a:ext cx="1575723" cy="3700800"/>
          </a:xfrm>
          <a:prstGeom prst="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C7DA81-9A43-4379-BF8E-468F24AF781D}"/>
              </a:ext>
            </a:extLst>
          </p:cNvPr>
          <p:cNvSpPr/>
          <p:nvPr/>
        </p:nvSpPr>
        <p:spPr>
          <a:xfrm>
            <a:off x="3503336" y="1026512"/>
            <a:ext cx="8258285" cy="522259"/>
          </a:xfrm>
          <a:prstGeom prst="rect">
            <a:avLst/>
          </a:prstGeom>
        </p:spPr>
        <p:txBody>
          <a:bodyPr wrap="square">
            <a:spAutoFit/>
          </a:bodyPr>
          <a:lstStyle/>
          <a:p>
            <a:pPr algn="ctr">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Proposed Knob Noster High School Innovation Campus</a:t>
            </a:r>
          </a:p>
        </p:txBody>
      </p:sp>
    </p:spTree>
    <p:extLst>
      <p:ext uri="{BB962C8B-B14F-4D97-AF65-F5344CB8AC3E}">
        <p14:creationId xmlns:p14="http://schemas.microsoft.com/office/powerpoint/2010/main" val="357972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KNPS Logo">
            <a:extLst>
              <a:ext uri="{FF2B5EF4-FFF2-40B4-BE49-F238E27FC236}">
                <a16:creationId xmlns:a16="http://schemas.microsoft.com/office/drawing/2014/main" id="{B378FDEF-0EA1-4884-B40C-4281BC91D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379" y="212421"/>
            <a:ext cx="1356511" cy="1384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71869" y="36507"/>
            <a:ext cx="8691203" cy="768031"/>
          </a:xfrm>
          <a:prstGeom prst="rect">
            <a:avLst/>
          </a:prstGeom>
        </p:spPr>
        <p:txBody>
          <a:bodyPr wrap="square">
            <a:spAutoFit/>
          </a:bodyPr>
          <a:lstStyle/>
          <a:p>
            <a:pPr algn="ctr">
              <a:lnSpc>
                <a:spcPct val="107000"/>
              </a:lnSpc>
            </a:pPr>
            <a:r>
              <a:rPr lang="en-US" sz="4400" dirty="0">
                <a:latin typeface="Times New Roman" panose="02020603050405020304" pitchFamily="18" charset="0"/>
                <a:ea typeface="Calibri" panose="020F0502020204030204" pitchFamily="34" charset="0"/>
                <a:cs typeface="Times New Roman" panose="02020603050405020304" pitchFamily="18" charset="0"/>
              </a:rPr>
              <a:t>Site Orientation</a:t>
            </a:r>
          </a:p>
        </p:txBody>
      </p:sp>
      <p:pic>
        <p:nvPicPr>
          <p:cNvPr id="4" name="Picture 3">
            <a:extLst>
              <a:ext uri="{FF2B5EF4-FFF2-40B4-BE49-F238E27FC236}">
                <a16:creationId xmlns:a16="http://schemas.microsoft.com/office/drawing/2014/main" id="{C38E4E5E-FA34-4263-9D61-468AF660DED3}"/>
              </a:ext>
            </a:extLst>
          </p:cNvPr>
          <p:cNvPicPr>
            <a:picLocks noChangeAspect="1"/>
          </p:cNvPicPr>
          <p:nvPr/>
        </p:nvPicPr>
        <p:blipFill>
          <a:blip r:embed="rId3"/>
          <a:stretch>
            <a:fillRect/>
          </a:stretch>
        </p:blipFill>
        <p:spPr>
          <a:xfrm rot="16200000">
            <a:off x="3776860" y="-893654"/>
            <a:ext cx="5049133" cy="10029335"/>
          </a:xfrm>
          <a:prstGeom prst="rect">
            <a:avLst/>
          </a:prstGeom>
        </p:spPr>
      </p:pic>
      <p:cxnSp>
        <p:nvCxnSpPr>
          <p:cNvPr id="8" name="Straight Connector 7">
            <a:extLst>
              <a:ext uri="{FF2B5EF4-FFF2-40B4-BE49-F238E27FC236}">
                <a16:creationId xmlns:a16="http://schemas.microsoft.com/office/drawing/2014/main" id="{9D1CB99E-309E-4E1C-BEC9-0B81EDD0F4B4}"/>
              </a:ext>
            </a:extLst>
          </p:cNvPr>
          <p:cNvCxnSpPr>
            <a:cxnSpLocks/>
          </p:cNvCxnSpPr>
          <p:nvPr/>
        </p:nvCxnSpPr>
        <p:spPr>
          <a:xfrm>
            <a:off x="2286000" y="2521670"/>
            <a:ext cx="7620000" cy="28878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4FC7C7-336F-412F-AF05-5EBAF1CF7163}"/>
              </a:ext>
            </a:extLst>
          </p:cNvPr>
          <p:cNvCxnSpPr>
            <a:cxnSpLocks/>
          </p:cNvCxnSpPr>
          <p:nvPr/>
        </p:nvCxnSpPr>
        <p:spPr>
          <a:xfrm>
            <a:off x="2286000" y="2521670"/>
            <a:ext cx="0" cy="6096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F34C8A-16B0-47CF-AC5A-E069FC9B7BA0}"/>
              </a:ext>
            </a:extLst>
          </p:cNvPr>
          <p:cNvCxnSpPr>
            <a:cxnSpLocks/>
          </p:cNvCxnSpPr>
          <p:nvPr/>
        </p:nvCxnSpPr>
        <p:spPr>
          <a:xfrm>
            <a:off x="1876554" y="3131270"/>
            <a:ext cx="40944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483137-A967-4155-8680-8C59F2C33E28}"/>
              </a:ext>
            </a:extLst>
          </p:cNvPr>
          <p:cNvCxnSpPr>
            <a:cxnSpLocks/>
          </p:cNvCxnSpPr>
          <p:nvPr/>
        </p:nvCxnSpPr>
        <p:spPr>
          <a:xfrm flipV="1">
            <a:off x="7129463" y="4515265"/>
            <a:ext cx="80962" cy="117592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AE7872-A872-4484-AEEF-A7A63EDE180D}"/>
              </a:ext>
            </a:extLst>
          </p:cNvPr>
          <p:cNvCxnSpPr>
            <a:cxnSpLocks/>
          </p:cNvCxnSpPr>
          <p:nvPr/>
        </p:nvCxnSpPr>
        <p:spPr>
          <a:xfrm>
            <a:off x="1888070" y="3136729"/>
            <a:ext cx="497943" cy="10737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A9FFE4-0DD4-49F4-95F9-00181010DAB3}"/>
              </a:ext>
            </a:extLst>
          </p:cNvPr>
          <p:cNvCxnSpPr>
            <a:cxnSpLocks/>
          </p:cNvCxnSpPr>
          <p:nvPr/>
        </p:nvCxnSpPr>
        <p:spPr>
          <a:xfrm flipV="1">
            <a:off x="9182100" y="4473245"/>
            <a:ext cx="519112" cy="142273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6046D9-43F6-4E52-A0AC-FB149AF64710}"/>
              </a:ext>
            </a:extLst>
          </p:cNvPr>
          <p:cNvCxnSpPr>
            <a:cxnSpLocks/>
          </p:cNvCxnSpPr>
          <p:nvPr/>
        </p:nvCxnSpPr>
        <p:spPr>
          <a:xfrm>
            <a:off x="4638675" y="4431225"/>
            <a:ext cx="2571750" cy="8404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875FE4-8CF0-45F9-9DA2-E9114BD7339B}"/>
              </a:ext>
            </a:extLst>
          </p:cNvPr>
          <p:cNvCxnSpPr>
            <a:cxnSpLocks/>
          </p:cNvCxnSpPr>
          <p:nvPr/>
        </p:nvCxnSpPr>
        <p:spPr>
          <a:xfrm>
            <a:off x="2386013" y="4210465"/>
            <a:ext cx="1008778" cy="90446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D69E41-BF7C-44E5-942B-BBEF8EF6967E}"/>
              </a:ext>
            </a:extLst>
          </p:cNvPr>
          <p:cNvCxnSpPr>
            <a:cxnSpLocks/>
          </p:cNvCxnSpPr>
          <p:nvPr/>
        </p:nvCxnSpPr>
        <p:spPr>
          <a:xfrm>
            <a:off x="4638675" y="4428542"/>
            <a:ext cx="0" cy="101023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59FB77-5C9F-44AC-8799-09D58AD96003}"/>
              </a:ext>
            </a:extLst>
          </p:cNvPr>
          <p:cNvCxnSpPr>
            <a:cxnSpLocks/>
          </p:cNvCxnSpPr>
          <p:nvPr/>
        </p:nvCxnSpPr>
        <p:spPr>
          <a:xfrm>
            <a:off x="3394791" y="5103226"/>
            <a:ext cx="1243883" cy="3325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7582AC0-FBC5-47E0-B31A-1DF83E9B63D5}"/>
              </a:ext>
            </a:extLst>
          </p:cNvPr>
          <p:cNvCxnSpPr>
            <a:cxnSpLocks/>
          </p:cNvCxnSpPr>
          <p:nvPr/>
        </p:nvCxnSpPr>
        <p:spPr>
          <a:xfrm>
            <a:off x="7129461" y="5653088"/>
            <a:ext cx="2052637" cy="2428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525F3F8-DB1B-4356-804B-81D1A9118708}"/>
              </a:ext>
            </a:extLst>
          </p:cNvPr>
          <p:cNvSpPr/>
          <p:nvPr/>
        </p:nvSpPr>
        <p:spPr>
          <a:xfrm>
            <a:off x="3257966" y="650792"/>
            <a:ext cx="7552910" cy="983283"/>
          </a:xfrm>
          <a:prstGeom prst="rect">
            <a:avLst/>
          </a:prstGeom>
        </p:spPr>
        <p:txBody>
          <a:bodyPr wrap="square">
            <a:spAutoFit/>
          </a:bodyPr>
          <a:lstStyle/>
          <a:p>
            <a:pPr algn="ctr">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Boundary Lines for the Proposed </a:t>
            </a:r>
          </a:p>
          <a:p>
            <a:pPr algn="ctr">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Knob Noster High School Innovation Campus</a:t>
            </a:r>
          </a:p>
        </p:txBody>
      </p:sp>
      <p:cxnSp>
        <p:nvCxnSpPr>
          <p:cNvPr id="40" name="Straight Connector 39">
            <a:extLst>
              <a:ext uri="{FF2B5EF4-FFF2-40B4-BE49-F238E27FC236}">
                <a16:creationId xmlns:a16="http://schemas.microsoft.com/office/drawing/2014/main" id="{38D63EB7-4FC3-4EDE-A920-172699EFC111}"/>
              </a:ext>
            </a:extLst>
          </p:cNvPr>
          <p:cNvCxnSpPr>
            <a:cxnSpLocks/>
          </p:cNvCxnSpPr>
          <p:nvPr/>
        </p:nvCxnSpPr>
        <p:spPr>
          <a:xfrm flipV="1">
            <a:off x="9701212" y="2810451"/>
            <a:ext cx="204788" cy="170481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74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77500" lnSpcReduction="20000"/>
          </a:bodyPr>
          <a:lstStyle/>
          <a:p>
            <a:r>
              <a:rPr lang="en-US" dirty="0">
                <a:hlinkClick r:id="rId2"/>
              </a:rPr>
              <a:t>Knob Noster Public Schools – Partnership of Excellence Highlight Video</a:t>
            </a:r>
            <a:endParaRPr lang="en-US" dirty="0">
              <a:hlinkClick r:id="rId3"/>
            </a:endParaRPr>
          </a:p>
          <a:p>
            <a:r>
              <a:rPr lang="en-US" dirty="0">
                <a:hlinkClick r:id="rId4"/>
              </a:rPr>
              <a:t>Knob Noster Public Schools – Whiteman AFB Stealth Partnership Video</a:t>
            </a:r>
            <a:r>
              <a:rPr lang="en-US" dirty="0"/>
              <a:t> </a:t>
            </a:r>
            <a:endParaRPr lang="en-US" dirty="0">
              <a:hlinkClick r:id="rId3"/>
            </a:endParaRPr>
          </a:p>
          <a:p>
            <a:r>
              <a:rPr lang="en-US" dirty="0">
                <a:hlinkClick r:id="rId5"/>
              </a:rPr>
              <a:t>Knob Noster Public Schools – Forbes Profile Article</a:t>
            </a:r>
            <a:endParaRPr lang="en-US" dirty="0">
              <a:hlinkClick r:id="" action="ppaction://noaction"/>
            </a:endParaRPr>
          </a:p>
          <a:p>
            <a:r>
              <a:rPr lang="en-US" dirty="0">
                <a:hlinkClick r:id="" action="ppaction://noaction"/>
              </a:rPr>
              <a:t>Knob Noster Public Schools – 2018 DoDEA Grant Announcement Video</a:t>
            </a:r>
          </a:p>
          <a:p>
            <a:r>
              <a:rPr lang="en-US" dirty="0">
                <a:hlinkClick r:id="" action="ppaction://noaction"/>
              </a:rPr>
              <a:t>Knob </a:t>
            </a:r>
            <a:r>
              <a:rPr lang="en-US" dirty="0">
                <a:hlinkClick r:id="rId3"/>
              </a:rPr>
              <a:t>Noster Public Schools – Our Mission Is Student Success!</a:t>
            </a:r>
            <a:endParaRPr lang="en-US" dirty="0"/>
          </a:p>
          <a:p>
            <a:r>
              <a:rPr lang="en-US" dirty="0">
                <a:hlinkClick r:id="rId6"/>
              </a:rPr>
              <a:t>Joint Letter to National Governors Association</a:t>
            </a:r>
            <a:endParaRPr lang="en-US" dirty="0"/>
          </a:p>
          <a:p>
            <a:r>
              <a:rPr lang="en-US" dirty="0">
                <a:hlinkClick r:id="rId7"/>
              </a:rPr>
              <a:t>SECAF Heather Wilson on Quality of Life and Public Education</a:t>
            </a:r>
            <a:endParaRPr lang="en-US" dirty="0"/>
          </a:p>
          <a:p>
            <a:r>
              <a:rPr lang="en-US" dirty="0">
                <a:hlinkClick r:id="rId8"/>
              </a:rPr>
              <a:t>Air Force and Civic Leaders Work To build Stronger Bases</a:t>
            </a:r>
            <a:endParaRPr lang="en-US" dirty="0"/>
          </a:p>
          <a:p>
            <a:r>
              <a:rPr lang="en-US" dirty="0">
                <a:hlinkClick r:id="rId9"/>
              </a:rPr>
              <a:t>Education Week: Impact Aid is A Lifeline To Military Connected Students</a:t>
            </a:r>
            <a:endParaRPr lang="en-US" dirty="0"/>
          </a:p>
          <a:p>
            <a:r>
              <a:rPr lang="en-US" dirty="0">
                <a:hlinkClick r:id="rId10"/>
              </a:rPr>
              <a:t>Trump / </a:t>
            </a:r>
            <a:r>
              <a:rPr lang="en-US" dirty="0" err="1">
                <a:hlinkClick r:id="rId10"/>
              </a:rPr>
              <a:t>DeVos</a:t>
            </a:r>
            <a:r>
              <a:rPr lang="en-US" dirty="0">
                <a:hlinkClick r:id="rId10"/>
              </a:rPr>
              <a:t> Advocate for More Support for Military Students But Against Change to Impact Aid</a:t>
            </a:r>
            <a:endParaRPr lang="en-US" dirty="0"/>
          </a:p>
          <a:p>
            <a:r>
              <a:rPr lang="en-US" dirty="0">
                <a:hlinkClick r:id="rId11"/>
              </a:rPr>
              <a:t>District Administration: Federal Impact Aid Strengthens Education for Military Students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740401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F2F0-A3F7-422D-BC95-0A5B40CA17A8}"/>
              </a:ext>
            </a:extLst>
          </p:cNvPr>
          <p:cNvSpPr>
            <a:spLocks noGrp="1"/>
          </p:cNvSpPr>
          <p:nvPr>
            <p:ph type="ctrTitle"/>
          </p:nvPr>
        </p:nvSpPr>
        <p:spPr>
          <a:xfrm>
            <a:off x="353180" y="691848"/>
            <a:ext cx="11621105" cy="2564114"/>
          </a:xfrm>
        </p:spPr>
        <p:txBody>
          <a:bodyPr>
            <a:noAutofit/>
          </a:bodyPr>
          <a:lstStyle/>
          <a:p>
            <a:r>
              <a:rPr lang="en-US" sz="8000" b="1" dirty="0">
                <a:solidFill>
                  <a:srgbClr val="DB7F31"/>
                </a:solidFill>
                <a:latin typeface="Arial" panose="020B0604020202020204" pitchFamily="34" charset="0"/>
                <a:cs typeface="Arial" panose="020B0604020202020204" pitchFamily="34" charset="0"/>
              </a:rPr>
              <a:t>Building the Future</a:t>
            </a:r>
            <a:br>
              <a:rPr lang="en-US" sz="8000" b="1" dirty="0">
                <a:latin typeface="Arial" panose="020B0604020202020204" pitchFamily="34" charset="0"/>
                <a:cs typeface="Arial" panose="020B0604020202020204" pitchFamily="34" charset="0"/>
              </a:rPr>
            </a:br>
            <a:r>
              <a:rPr lang="en-US" sz="8000" b="1" dirty="0">
                <a:latin typeface="Arial" panose="020B0604020202020204" pitchFamily="34" charset="0"/>
                <a:cs typeface="Arial" panose="020B0604020202020204" pitchFamily="34" charset="0"/>
              </a:rPr>
              <a:t>Community Forum</a:t>
            </a:r>
            <a:br>
              <a:rPr lang="en-US" sz="80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December 14, 2021</a:t>
            </a:r>
          </a:p>
        </p:txBody>
      </p:sp>
      <p:pic>
        <p:nvPicPr>
          <p:cNvPr id="7" name="Picture 6" descr="Background pattern&#10;&#10;Description automatically generated">
            <a:extLst>
              <a:ext uri="{FF2B5EF4-FFF2-40B4-BE49-F238E27FC236}">
                <a16:creationId xmlns:a16="http://schemas.microsoft.com/office/drawing/2014/main" id="{4AF2D3FB-F301-481A-BBFE-6FE48C54A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0782"/>
            <a:ext cx="12181088" cy="3137182"/>
          </a:xfrm>
          <a:prstGeom prst="rect">
            <a:avLst/>
          </a:prstGeom>
        </p:spPr>
      </p:pic>
    </p:spTree>
    <p:extLst>
      <p:ext uri="{BB962C8B-B14F-4D97-AF65-F5344CB8AC3E}">
        <p14:creationId xmlns:p14="http://schemas.microsoft.com/office/powerpoint/2010/main" val="296604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864" y="0"/>
            <a:ext cx="3829686" cy="6858000"/>
          </a:xfrm>
          <a:prstGeom prst="rect">
            <a:avLst/>
          </a:prstGeom>
          <a:noFill/>
        </p:spPr>
      </p:pic>
      <p:pic>
        <p:nvPicPr>
          <p:cNvPr id="4" name="Picture 3"/>
          <p:cNvPicPr>
            <a:picLocks noChangeAspect="1"/>
          </p:cNvPicPr>
          <p:nvPr/>
        </p:nvPicPr>
        <p:blipFill>
          <a:blip r:embed="rId3"/>
          <a:stretch>
            <a:fillRect/>
          </a:stretch>
        </p:blipFill>
        <p:spPr>
          <a:xfrm>
            <a:off x="6248400" y="-5439"/>
            <a:ext cx="5192625" cy="6863439"/>
          </a:xfrm>
          <a:prstGeom prst="rect">
            <a:avLst/>
          </a:prstGeom>
          <a:ln w="19050">
            <a:solidFill>
              <a:schemeClr val="tx1"/>
            </a:solidFill>
          </a:ln>
        </p:spPr>
      </p:pic>
    </p:spTree>
    <p:extLst>
      <p:ext uri="{BB962C8B-B14F-4D97-AF65-F5344CB8AC3E}">
        <p14:creationId xmlns:p14="http://schemas.microsoft.com/office/powerpoint/2010/main" val="408332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dirty="0"/>
              <a:t>1. Current State of Performance in Knob Noster Public Schools</a:t>
            </a:r>
          </a:p>
        </p:txBody>
      </p:sp>
      <p:pic>
        <p:nvPicPr>
          <p:cNvPr id="10" name="Picture 9" descr="Image result for us news and world report top high school gold 2019"/>
          <p:cNvPicPr/>
          <p:nvPr/>
        </p:nvPicPr>
        <p:blipFill rotWithShape="1">
          <a:blip r:embed="rId2" cstate="print">
            <a:extLst>
              <a:ext uri="{28A0092B-C50C-407E-A947-70E740481C1C}">
                <a14:useLocalDpi xmlns:a14="http://schemas.microsoft.com/office/drawing/2010/main" val="0"/>
              </a:ext>
            </a:extLst>
          </a:blip>
          <a:srcRect l="4506" t="4418" r="7685" b="8760"/>
          <a:stretch/>
        </p:blipFill>
        <p:spPr bwMode="auto">
          <a:xfrm>
            <a:off x="782097" y="845460"/>
            <a:ext cx="1635669" cy="1495878"/>
          </a:xfrm>
          <a:prstGeom prst="rect">
            <a:avLst/>
          </a:prstGeom>
          <a:noFill/>
          <a:ln>
            <a:noFill/>
          </a:ln>
          <a:extLst>
            <a:ext uri="{53640926-AAD7-44D8-BBD7-CCE9431645EC}">
              <a14:shadowObscured xmlns:a14="http://schemas.microsoft.com/office/drawing/2010/main"/>
            </a:ext>
          </a:extLst>
        </p:spPr>
      </p:pic>
      <p:pic>
        <p:nvPicPr>
          <p:cNvPr id="12" name="Picture 11"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902" y="5908043"/>
            <a:ext cx="1456057" cy="759233"/>
          </a:xfrm>
          <a:prstGeom prst="rect">
            <a:avLst/>
          </a:prstGeom>
          <a:noFill/>
          <a:ln>
            <a:noFill/>
          </a:ln>
        </p:spPr>
      </p:pic>
      <p:pic>
        <p:nvPicPr>
          <p:cNvPr id="14" name="Picture 13" descr="Image result for MCEC National Partnership of Excellenc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337" y="2526169"/>
            <a:ext cx="1635669" cy="1516334"/>
          </a:xfrm>
          <a:prstGeom prst="rect">
            <a:avLst/>
          </a:prstGeom>
          <a:noFill/>
          <a:ln>
            <a:noFill/>
          </a:ln>
        </p:spPr>
      </p:pic>
      <p:pic>
        <p:nvPicPr>
          <p:cNvPr id="2050" name="Picture 2" descr="Image result for Air Univers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903" y="4242149"/>
            <a:ext cx="1456056" cy="1466248"/>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2953649" y="949097"/>
            <a:ext cx="8811087" cy="1392241"/>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2021, 2020, 2019: Knob Noster High School was recognized as Missouri’s # 1 Rural High School for college and career readiness by US News and World Report.</a:t>
            </a:r>
          </a:p>
        </p:txBody>
      </p:sp>
      <p:sp>
        <p:nvSpPr>
          <p:cNvPr id="16" name="Content Placeholder 2"/>
          <p:cNvSpPr txBox="1">
            <a:spLocks/>
          </p:cNvSpPr>
          <p:nvPr/>
        </p:nvSpPr>
        <p:spPr>
          <a:xfrm>
            <a:off x="2953648" y="2526169"/>
            <a:ext cx="8811087" cy="123076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2021, 2019 &amp; 2017: Knob Noster Public Schools received the prestigious General Pete Taylor National Partnership of Excellence Award for its strong partnership with Whiteman Air Force Base and affiliate organizations.</a:t>
            </a:r>
          </a:p>
        </p:txBody>
      </p:sp>
      <p:sp>
        <p:nvSpPr>
          <p:cNvPr id="17" name="Content Placeholder 2"/>
          <p:cNvSpPr txBox="1">
            <a:spLocks/>
          </p:cNvSpPr>
          <p:nvPr/>
        </p:nvSpPr>
        <p:spPr>
          <a:xfrm>
            <a:off x="2953647" y="5908043"/>
            <a:ext cx="8811087" cy="1230767"/>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2018: Forbes Magazine profiled Knob Noster Public Schools as a model for military-student education and academic improvement.</a:t>
            </a:r>
          </a:p>
        </p:txBody>
      </p:sp>
      <p:sp>
        <p:nvSpPr>
          <p:cNvPr id="18" name="Content Placeholder 2"/>
          <p:cNvSpPr txBox="1">
            <a:spLocks/>
          </p:cNvSpPr>
          <p:nvPr/>
        </p:nvSpPr>
        <p:spPr>
          <a:xfrm>
            <a:off x="2953646" y="4217106"/>
            <a:ext cx="8811087" cy="123076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2021, 2019: Knob Noster Public Schools was profiled by Air University as an exemplary example for partnership between for its exemplary military child education programs and partnership with Whiteman Air Force Base. </a:t>
            </a:r>
          </a:p>
        </p:txBody>
      </p:sp>
    </p:spTree>
    <p:extLst>
      <p:ext uri="{BB962C8B-B14F-4D97-AF65-F5344CB8AC3E}">
        <p14:creationId xmlns:p14="http://schemas.microsoft.com/office/powerpoint/2010/main" val="3922536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KNPS Logo">
            <a:extLst>
              <a:ext uri="{FF2B5EF4-FFF2-40B4-BE49-F238E27FC236}">
                <a16:creationId xmlns:a16="http://schemas.microsoft.com/office/drawing/2014/main" id="{B378FDEF-0EA1-4884-B40C-4281BC91D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9410" y="4802299"/>
            <a:ext cx="1737365" cy="17726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ir force">
            <a:extLst>
              <a:ext uri="{FF2B5EF4-FFF2-40B4-BE49-F238E27FC236}">
                <a16:creationId xmlns:a16="http://schemas.microsoft.com/office/drawing/2014/main" id="{2331282F-8B97-43E2-9C47-4DAA0E8FE8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32" r="12906" b="19231"/>
          <a:stretch/>
        </p:blipFill>
        <p:spPr bwMode="auto">
          <a:xfrm>
            <a:off x="464979" y="4853302"/>
            <a:ext cx="1937337" cy="17520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610" y="191617"/>
            <a:ext cx="6997154" cy="4605813"/>
          </a:xfrm>
          <a:prstGeom prst="rect">
            <a:avLst/>
          </a:prstGeom>
        </p:spPr>
        <p:txBody>
          <a:bodyPr wrap="square">
            <a:spAutoFit/>
          </a:bodyPr>
          <a:lstStyle/>
          <a:p>
            <a:pPr algn="ctr">
              <a:lnSpc>
                <a:spcPct val="107000"/>
              </a:lnSpc>
            </a:pP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Air Force Study on </a:t>
            </a:r>
          </a:p>
          <a:p>
            <a:pPr algn="ctr">
              <a:lnSpc>
                <a:spcPct val="107000"/>
              </a:lnSpc>
            </a:pP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Quality of Education</a:t>
            </a:r>
          </a:p>
          <a:p>
            <a:pPr algn="ctr">
              <a:lnSpc>
                <a:spcPct val="107000"/>
              </a:lnSpc>
            </a:pP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Ranks </a:t>
            </a:r>
          </a:p>
          <a:p>
            <a:pPr algn="ctr">
              <a:lnSpc>
                <a:spcPct val="107000"/>
              </a:lnSpc>
            </a:pP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Whiteman / Knob Noster </a:t>
            </a:r>
          </a:p>
          <a:p>
            <a:pPr algn="ctr">
              <a:lnSpc>
                <a:spcPct val="107000"/>
              </a:lnSpc>
            </a:pPr>
            <a:r>
              <a:rPr lang="en-US" sz="72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in the U.S.</a:t>
            </a:r>
          </a:p>
          <a:p>
            <a:pPr algn="ctr">
              <a:lnSpc>
                <a:spcPct val="107000"/>
              </a:lnSpc>
            </a:pPr>
            <a:r>
              <a:rPr lang="en-US" sz="28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(out of all 157 Installations)</a:t>
            </a:r>
          </a:p>
        </p:txBody>
      </p:sp>
      <p:pic>
        <p:nvPicPr>
          <p:cNvPr id="1026" name="Picture 2" descr="509th Bomb Wing P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561" y="4853302"/>
            <a:ext cx="1808604" cy="18086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7323364" y="146957"/>
            <a:ext cx="4752703" cy="6596743"/>
          </a:xfrm>
          <a:prstGeom prst="rect">
            <a:avLst/>
          </a:prstGeom>
          <a:ln w="25400">
            <a:solidFill>
              <a:schemeClr val="tx1"/>
            </a:solidFill>
          </a:ln>
        </p:spPr>
      </p:pic>
    </p:spTree>
    <p:extLst>
      <p:ext uri="{BB962C8B-B14F-4D97-AF65-F5344CB8AC3E}">
        <p14:creationId xmlns:p14="http://schemas.microsoft.com/office/powerpoint/2010/main" val="609302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89" y="914400"/>
            <a:ext cx="6066886" cy="5619750"/>
          </a:xfrm>
          <a:solidFill>
            <a:schemeClr val="bg1"/>
          </a:solidFill>
          <a:ln w="15875" cmpd="thinThick">
            <a:solidFill>
              <a:schemeClr val="tx1"/>
            </a:solidFill>
          </a:ln>
        </p:spPr>
        <p:txBody>
          <a:bodyPr>
            <a:normAutofit fontScale="90000"/>
          </a:bodyPr>
          <a:lstStyle/>
          <a:p>
            <a:pPr algn="ctr"/>
            <a:r>
              <a:rPr lang="en-US" dirty="0"/>
              <a:t>Public Education is </a:t>
            </a:r>
            <a:br>
              <a:rPr lang="en-US" dirty="0"/>
            </a:br>
            <a:r>
              <a:rPr lang="en-US" dirty="0"/>
              <a:t>A Quality of Life Issue </a:t>
            </a:r>
            <a:br>
              <a:rPr lang="en-US" dirty="0"/>
            </a:br>
            <a:r>
              <a:rPr lang="en-US" dirty="0"/>
              <a:t>for Military Families</a:t>
            </a:r>
            <a:br>
              <a:rPr lang="en-US" dirty="0"/>
            </a:br>
            <a:br>
              <a:rPr lang="en-US" dirty="0"/>
            </a:br>
            <a:r>
              <a:rPr lang="en-US" sz="3600" dirty="0"/>
              <a:t>“The biggest thing communities can do to support Airmen </a:t>
            </a:r>
            <a:br>
              <a:rPr lang="en-US" sz="3600" dirty="0"/>
            </a:br>
            <a:r>
              <a:rPr lang="en-US" sz="3600" dirty="0"/>
              <a:t>is to ensure quality education for their dependents.”</a:t>
            </a:r>
            <a:br>
              <a:rPr lang="en-US" sz="3600" dirty="0"/>
            </a:br>
            <a:br>
              <a:rPr lang="en-US" sz="3600" dirty="0"/>
            </a:br>
            <a:r>
              <a:rPr lang="en-US" sz="3600" dirty="0"/>
              <a:t>Former Secretary of the Air Force</a:t>
            </a:r>
            <a:br>
              <a:rPr lang="en-US" sz="3600" dirty="0"/>
            </a:br>
            <a:r>
              <a:rPr lang="en-US" sz="3600" dirty="0"/>
              <a:t>Heather Wilson</a:t>
            </a:r>
          </a:p>
        </p:txBody>
      </p:sp>
      <p:pic>
        <p:nvPicPr>
          <p:cNvPr id="4" name="Picture 3"/>
          <p:cNvPicPr>
            <a:picLocks noChangeAspect="1"/>
          </p:cNvPicPr>
          <p:nvPr/>
        </p:nvPicPr>
        <p:blipFill rotWithShape="1">
          <a:blip r:embed="rId2"/>
          <a:srcRect l="559" r="931"/>
          <a:stretch/>
        </p:blipFill>
        <p:spPr>
          <a:xfrm>
            <a:off x="6686550" y="914400"/>
            <a:ext cx="5038725" cy="5781674"/>
          </a:xfrm>
          <a:prstGeom prst="rect">
            <a:avLst/>
          </a:prstGeom>
        </p:spPr>
      </p:pic>
      <p:sp>
        <p:nvSpPr>
          <p:cNvPr id="3" name="Rectangle 2"/>
          <p:cNvSpPr/>
          <p:nvPr/>
        </p:nvSpPr>
        <p:spPr>
          <a:xfrm>
            <a:off x="6686550" y="5506107"/>
            <a:ext cx="4881473" cy="24042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86BAA49-42D0-43CD-800A-DCB1B273C47F}"/>
              </a:ext>
            </a:extLst>
          </p:cNvPr>
          <p:cNvSpPr txBox="1">
            <a:spLocks/>
          </p:cNvSpPr>
          <p:nvPr/>
        </p:nvSpPr>
        <p:spPr>
          <a:xfrm>
            <a:off x="0" y="1"/>
            <a:ext cx="12192000" cy="660628"/>
          </a:xfrm>
          <a:prstGeom prst="rect">
            <a:avLst/>
          </a:prstGeom>
          <a:solidFill>
            <a:schemeClr val="accent2"/>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US" b="1" dirty="0"/>
              <a:t>2. Public Education: The Number 1 Issues Impacting Readiness</a:t>
            </a:r>
          </a:p>
        </p:txBody>
      </p:sp>
    </p:spTree>
    <p:extLst>
      <p:ext uri="{BB962C8B-B14F-4D97-AF65-F5344CB8AC3E}">
        <p14:creationId xmlns:p14="http://schemas.microsoft.com/office/powerpoint/2010/main" val="250869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605" y="64633"/>
            <a:ext cx="4980895" cy="6793367"/>
          </a:xfrm>
          <a:prstGeom prst="rect">
            <a:avLst/>
          </a:prstGeom>
        </p:spPr>
      </p:pic>
      <p:sp>
        <p:nvSpPr>
          <p:cNvPr id="3" name="Title 1"/>
          <p:cNvSpPr txBox="1">
            <a:spLocks/>
          </p:cNvSpPr>
          <p:nvPr/>
        </p:nvSpPr>
        <p:spPr>
          <a:xfrm>
            <a:off x="5808068" y="200734"/>
            <a:ext cx="6066886" cy="6485815"/>
          </a:xfrm>
          <a:prstGeom prst="rect">
            <a:avLst/>
          </a:prstGeom>
          <a:solidFill>
            <a:schemeClr val="bg1"/>
          </a:solidFill>
          <a:ln w="15875" cmpd="thinThick">
            <a:solidFill>
              <a:schemeClr val="tx1"/>
            </a:solidFill>
          </a:ln>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Bef>
                <a:spcPts val="600"/>
              </a:spcBef>
            </a:pPr>
            <a:endParaRPr lang="en-US" sz="5100" b="1" dirty="0"/>
          </a:p>
          <a:p>
            <a:pPr algn="ctr" fontAlgn="base">
              <a:spcBef>
                <a:spcPts val="600"/>
              </a:spcBef>
            </a:pPr>
            <a:r>
              <a:rPr lang="en-US" sz="5100" b="1" dirty="0"/>
              <a:t>Quality of Public Education </a:t>
            </a:r>
          </a:p>
          <a:p>
            <a:pPr algn="ctr" fontAlgn="base"/>
            <a:r>
              <a:rPr lang="en-US" sz="5100" b="1" dirty="0"/>
              <a:t>May Impact Future Basing Decisions</a:t>
            </a:r>
          </a:p>
          <a:p>
            <a:pPr fontAlgn="base"/>
            <a:br>
              <a:rPr lang="en-US" dirty="0"/>
            </a:br>
            <a:r>
              <a:rPr lang="en-US" dirty="0"/>
              <a:t>“As I visit installations, the No. 1 quality of life issue of airmen with children is access to good schools,” he told attendees. “They’ll say, ‘Hey, chief, you can deploy me, you can send me to tough locations, you can make me live in small rural communities … we’re in. But once you start affecting the quality of our children’s education, that’s when we’re going to make difficult decisions.'”</a:t>
            </a:r>
          </a:p>
          <a:p>
            <a:pPr fontAlgn="base"/>
            <a:endParaRPr lang="en-US" dirty="0"/>
          </a:p>
          <a:p>
            <a:pPr fontAlgn="base"/>
            <a:r>
              <a:rPr lang="en-US" dirty="0"/>
              <a:t>“As we make future basing decisions … we’re going to start at some of those quality of life issues because of retention. Airmen are not going to stay in the United States Air Force if I’m moving them between school systems that are all over the map.”</a:t>
            </a:r>
          </a:p>
          <a:p>
            <a:pPr algn="ctr"/>
            <a:br>
              <a:rPr lang="en-US" sz="3600" dirty="0"/>
            </a:br>
            <a:r>
              <a:rPr lang="en-US" sz="5100" b="1" dirty="0"/>
              <a:t>Former Chief of Staff of the Air Force</a:t>
            </a:r>
            <a:br>
              <a:rPr lang="en-US" sz="5100" b="1" dirty="0"/>
            </a:br>
            <a:r>
              <a:rPr lang="en-US" sz="5100" b="1" dirty="0"/>
              <a:t>General Dave Goldfein</a:t>
            </a:r>
          </a:p>
        </p:txBody>
      </p:sp>
      <p:sp>
        <p:nvSpPr>
          <p:cNvPr id="4" name="Rectangle 3"/>
          <p:cNvSpPr/>
          <p:nvPr/>
        </p:nvSpPr>
        <p:spPr>
          <a:xfrm>
            <a:off x="5808068" y="1385206"/>
            <a:ext cx="6066886" cy="85997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52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643" y="124280"/>
            <a:ext cx="7886700" cy="6464299"/>
          </a:xfrm>
          <a:prstGeom prst="rect">
            <a:avLst/>
          </a:prstGeom>
        </p:spPr>
      </p:pic>
      <p:sp>
        <p:nvSpPr>
          <p:cNvPr id="3" name="Rectangle 2"/>
          <p:cNvSpPr/>
          <p:nvPr/>
        </p:nvSpPr>
        <p:spPr>
          <a:xfrm>
            <a:off x="5314951" y="4996543"/>
            <a:ext cx="2579914" cy="7429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8066313" y="200735"/>
            <a:ext cx="4020911" cy="6453158"/>
          </a:xfrm>
          <a:prstGeom prst="rect">
            <a:avLst/>
          </a:prstGeom>
          <a:solidFill>
            <a:schemeClr val="bg1"/>
          </a:solidFill>
          <a:ln w="15875" cmpd="thinThick">
            <a:solidFill>
              <a:schemeClr val="tx1"/>
            </a:solidFill>
          </a:ln>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b="1" dirty="0"/>
          </a:p>
          <a:p>
            <a:pPr algn="ctr"/>
            <a:r>
              <a:rPr lang="en-US" sz="3000" b="1" dirty="0"/>
              <a:t>Knob Noster Public Schools understands that strong schools make installations stronger.</a:t>
            </a:r>
          </a:p>
          <a:p>
            <a:pPr algn="ctr"/>
            <a:endParaRPr lang="en-US" sz="3000" dirty="0"/>
          </a:p>
          <a:p>
            <a:pPr algn="ctr"/>
            <a:r>
              <a:rPr lang="en-US" sz="3000" dirty="0"/>
              <a:t>Our recent partnership with Whiteman AFB serves as a good example of a good example.</a:t>
            </a:r>
          </a:p>
          <a:p>
            <a:pPr algn="ctr"/>
            <a:endParaRPr lang="en-US" sz="3000" dirty="0"/>
          </a:p>
          <a:p>
            <a:pPr algn="ctr"/>
            <a:r>
              <a:rPr lang="en-US" sz="3000" dirty="0"/>
              <a:t>This DCIP – P4 proposal represents a replicable model for a K-12 infrastructure partnership.</a:t>
            </a:r>
          </a:p>
        </p:txBody>
      </p:sp>
      <p:sp>
        <p:nvSpPr>
          <p:cNvPr id="5" name="Rectangle 4"/>
          <p:cNvSpPr/>
          <p:nvPr/>
        </p:nvSpPr>
        <p:spPr>
          <a:xfrm>
            <a:off x="1703616" y="3427314"/>
            <a:ext cx="1006928" cy="34458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52656" y="2011680"/>
            <a:ext cx="1006928" cy="49638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709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2563</TotalTime>
  <Words>2335</Words>
  <Application>Microsoft Office PowerPoint</Application>
  <PresentationFormat>Widescreen</PresentationFormat>
  <Paragraphs>338</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Agency FB</vt:lpstr>
      <vt:lpstr>Arial</vt:lpstr>
      <vt:lpstr>Baskerville Old Face</vt:lpstr>
      <vt:lpstr>Calibri</vt:lpstr>
      <vt:lpstr>Calibri Light</vt:lpstr>
      <vt:lpstr>Times New Roman</vt:lpstr>
      <vt:lpstr>Office Theme</vt:lpstr>
      <vt:lpstr>Building the Future Community Forum December 14, 2021</vt:lpstr>
      <vt:lpstr>PowerPoint Presentation</vt:lpstr>
      <vt:lpstr>PowerPoint Presentation</vt:lpstr>
      <vt:lpstr>PowerPoint Presentation</vt:lpstr>
      <vt:lpstr>PowerPoint Presentation</vt:lpstr>
      <vt:lpstr>PowerPoint Presentation</vt:lpstr>
      <vt:lpstr>Public Education is  A Quality of Life Issue  for Military Families  “The biggest thing communities can do to support Airmen  is to ensure quality education for their dependents.”  Former Secretary of the Air Force Heather Wilson</vt:lpstr>
      <vt:lpstr>PowerPoint Presentation</vt:lpstr>
      <vt:lpstr>PowerPoint Presentation</vt:lpstr>
      <vt:lpstr>PowerPoint Presentation</vt:lpstr>
      <vt:lpstr>Missouri Main Street was brought to Knob Noster in 2016 through support of KNPS and Knob Noster BOE Members.</vt:lpstr>
      <vt:lpstr>PowerPoint Presentation</vt:lpstr>
      <vt:lpstr>PowerPoint Presentation</vt:lpstr>
      <vt:lpstr>PowerPoint Presentation</vt:lpstr>
      <vt:lpstr>5. Current State of Affairs in KNPS</vt:lpstr>
      <vt:lpstr>Current Academic Program Partnerships and Initiatives</vt:lpstr>
      <vt:lpstr>PowerPoint Presentation</vt:lpstr>
      <vt:lpstr>6. Overview of Local Taxes and Impact Aid</vt:lpstr>
      <vt:lpstr>PowerPoint Presentation</vt:lpstr>
      <vt:lpstr>PowerPoint Presentation</vt:lpstr>
      <vt:lpstr>PowerPoint Presentation</vt:lpstr>
      <vt:lpstr>7. Overview of Defense Communities Infrastructure Program and Infrastructure Bill</vt:lpstr>
      <vt:lpstr>PowerPoint Presentation</vt:lpstr>
      <vt:lpstr>7. DCIP Proposal for KNHS Innovation Campus Endorsements</vt:lpstr>
      <vt:lpstr>PowerPoint Presentation</vt:lpstr>
      <vt:lpstr>PowerPoint Presentation</vt:lpstr>
      <vt:lpstr>7. Current Progress Toward the Plan</vt:lpstr>
      <vt:lpstr>PowerPoint Presentation</vt:lpstr>
      <vt:lpstr>PowerPoint Presentation</vt:lpstr>
      <vt:lpstr>PowerPoint Presentation</vt:lpstr>
      <vt:lpstr>PowerPoint Presentation</vt:lpstr>
      <vt:lpstr>PowerPoint Presentation</vt:lpstr>
      <vt:lpstr>References</vt:lpstr>
      <vt:lpstr>Building the Future Community Forum December 14,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the Future Community Forum December 14, 2021</dc:title>
  <dc:creator>JERROD WHEELER</dc:creator>
  <cp:lastModifiedBy>JERROD WHEELER</cp:lastModifiedBy>
  <cp:revision>6</cp:revision>
  <dcterms:created xsi:type="dcterms:W3CDTF">2021-12-13T21:11:34Z</dcterms:created>
  <dcterms:modified xsi:type="dcterms:W3CDTF">2022-01-04T20:18:33Z</dcterms:modified>
</cp:coreProperties>
</file>